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64" r:id="rId4"/>
    <p:sldId id="265" r:id="rId5"/>
    <p:sldId id="259"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94660"/>
  </p:normalViewPr>
  <p:slideViewPr>
    <p:cSldViewPr snapToGrid="0">
      <p:cViewPr varScale="1">
        <p:scale>
          <a:sx n="81" d="100"/>
          <a:sy n="81" d="100"/>
        </p:scale>
        <p:origin x="120" y="5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8039D-F009-4675-A699-A1C9BE36555C}" type="doc">
      <dgm:prSet loTypeId="urn:microsoft.com/office/officeart/2005/8/layout/venn1" loCatId="relationship" qsTypeId="urn:microsoft.com/office/officeart/2005/8/quickstyle/simple1" qsCatId="simple" csTypeId="urn:microsoft.com/office/officeart/2005/8/colors/accent1_2" csCatId="accent1" phldr="1"/>
      <dgm:spPr/>
    </dgm:pt>
    <dgm:pt modelId="{FC908ACC-9B40-4A62-881D-E62FCD7A9B88}">
      <dgm:prSet custT="1"/>
      <dgm:spPr>
        <a:solidFill>
          <a:srgbClr val="00FFFF">
            <a:alpha val="80000"/>
          </a:srgb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900" b="0" i="0" u="none" strike="noStrike"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Garamond" pitchFamily="18" charset="0"/>
              <a:cs typeface="Arial" pitchFamily="34" charset="0"/>
            </a:rPr>
            <a:t>Cognitive</a:t>
          </a:r>
        </a:p>
      </dgm:t>
    </dgm:pt>
    <dgm:pt modelId="{06CFBCD3-1348-4BBA-A909-8097B4381CEC}" type="parTrans" cxnId="{982715EE-BA5D-4D07-A97B-0C7D3E55775E}">
      <dgm:prSet/>
      <dgm:spPr/>
      <dgm:t>
        <a:bodyPr/>
        <a:lstStyle/>
        <a:p>
          <a:endParaRPr lang="en-US"/>
        </a:p>
      </dgm:t>
    </dgm:pt>
    <dgm:pt modelId="{9C4F3543-1683-449B-9B6C-52D07153BBAF}" type="sibTrans" cxnId="{982715EE-BA5D-4D07-A97B-0C7D3E55775E}">
      <dgm:prSet/>
      <dgm:spPr/>
      <dgm:t>
        <a:bodyPr/>
        <a:lstStyle/>
        <a:p>
          <a:endParaRPr lang="en-US"/>
        </a:p>
      </dgm:t>
    </dgm:pt>
    <dgm:pt modelId="{EAC2CDFC-2812-447B-A3C1-936EE3E1A7BC}">
      <dgm:prSet/>
      <dgm:spPr>
        <a:solidFill>
          <a:srgbClr val="00FFFF">
            <a:alpha val="80000"/>
          </a:srgb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Garamond" pitchFamily="18" charset="0"/>
              <a:cs typeface="Arial" pitchFamily="34" charset="0"/>
            </a:rPr>
            <a:t>Interpersonal</a:t>
          </a:r>
        </a:p>
      </dgm:t>
    </dgm:pt>
    <dgm:pt modelId="{D02BCC49-7B01-4AE2-9DD6-A9A517244F2C}" type="parTrans" cxnId="{89CE9BC0-43C3-443B-983B-839636AD01A5}">
      <dgm:prSet/>
      <dgm:spPr/>
      <dgm:t>
        <a:bodyPr/>
        <a:lstStyle/>
        <a:p>
          <a:endParaRPr lang="en-US"/>
        </a:p>
      </dgm:t>
    </dgm:pt>
    <dgm:pt modelId="{684496CA-EAAC-4B1B-901F-9F9F77B78D33}" type="sibTrans" cxnId="{89CE9BC0-43C3-443B-983B-839636AD01A5}">
      <dgm:prSet/>
      <dgm:spPr/>
      <dgm:t>
        <a:bodyPr/>
        <a:lstStyle/>
        <a:p>
          <a:endParaRPr lang="en-US"/>
        </a:p>
      </dgm:t>
    </dgm:pt>
    <dgm:pt modelId="{1B89AA62-23BC-4CEA-91CE-5D2A14A393D5}">
      <dgm:prSet/>
      <dgm:spPr>
        <a:solidFill>
          <a:srgbClr val="00FFFF">
            <a:alpha val="80000"/>
          </a:srgbClr>
        </a:solidFill>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Garamond" pitchFamily="18" charset="0"/>
              <a:cs typeface="Arial" pitchFamily="34" charset="0"/>
            </a:rPr>
            <a:t>Intrapersonal</a:t>
          </a:r>
        </a:p>
      </dgm:t>
    </dgm:pt>
    <dgm:pt modelId="{E01D90B3-CA48-4E35-ACBE-C6CDDA35AE6B}" type="parTrans" cxnId="{B013623A-5EE4-4AAF-B6DE-AA0403AFBD45}">
      <dgm:prSet/>
      <dgm:spPr/>
      <dgm:t>
        <a:bodyPr/>
        <a:lstStyle/>
        <a:p>
          <a:endParaRPr lang="en-US"/>
        </a:p>
      </dgm:t>
    </dgm:pt>
    <dgm:pt modelId="{29363156-24B1-4956-BE8F-A9ADF5740AEF}" type="sibTrans" cxnId="{B013623A-5EE4-4AAF-B6DE-AA0403AFBD45}">
      <dgm:prSet/>
      <dgm:spPr/>
      <dgm:t>
        <a:bodyPr/>
        <a:lstStyle/>
        <a:p>
          <a:endParaRPr lang="en-US"/>
        </a:p>
      </dgm:t>
    </dgm:pt>
    <dgm:pt modelId="{04BD0938-08DE-4255-B0D1-BEE664940868}" type="pres">
      <dgm:prSet presAssocID="{FD98039D-F009-4675-A699-A1C9BE36555C}" presName="compositeShape" presStyleCnt="0">
        <dgm:presLayoutVars>
          <dgm:chMax val="7"/>
          <dgm:dir/>
          <dgm:resizeHandles val="exact"/>
        </dgm:presLayoutVars>
      </dgm:prSet>
      <dgm:spPr/>
    </dgm:pt>
    <dgm:pt modelId="{201A2C52-FA9C-4A3F-BBA1-21E330D0F761}" type="pres">
      <dgm:prSet presAssocID="{FC908ACC-9B40-4A62-881D-E62FCD7A9B88}" presName="circ1" presStyleLbl="vennNode1" presStyleIdx="0" presStyleCnt="3"/>
      <dgm:spPr/>
      <dgm:t>
        <a:bodyPr/>
        <a:lstStyle/>
        <a:p>
          <a:endParaRPr lang="en-US"/>
        </a:p>
      </dgm:t>
    </dgm:pt>
    <dgm:pt modelId="{38971578-701D-4DAA-B802-A2FED3C71D94}" type="pres">
      <dgm:prSet presAssocID="{FC908ACC-9B40-4A62-881D-E62FCD7A9B88}" presName="circ1Tx" presStyleLbl="revTx" presStyleIdx="0" presStyleCnt="0">
        <dgm:presLayoutVars>
          <dgm:chMax val="0"/>
          <dgm:chPref val="0"/>
          <dgm:bulletEnabled val="1"/>
        </dgm:presLayoutVars>
      </dgm:prSet>
      <dgm:spPr/>
      <dgm:t>
        <a:bodyPr/>
        <a:lstStyle/>
        <a:p>
          <a:endParaRPr lang="en-US"/>
        </a:p>
      </dgm:t>
    </dgm:pt>
    <dgm:pt modelId="{B0D0C48F-8ADA-4F25-A6F4-CBD23217204B}" type="pres">
      <dgm:prSet presAssocID="{EAC2CDFC-2812-447B-A3C1-936EE3E1A7BC}" presName="circ2" presStyleLbl="vennNode1" presStyleIdx="1" presStyleCnt="3"/>
      <dgm:spPr/>
      <dgm:t>
        <a:bodyPr/>
        <a:lstStyle/>
        <a:p>
          <a:endParaRPr lang="en-US"/>
        </a:p>
      </dgm:t>
    </dgm:pt>
    <dgm:pt modelId="{F212F6A0-B164-4459-9B34-0AEE57897DD8}" type="pres">
      <dgm:prSet presAssocID="{EAC2CDFC-2812-447B-A3C1-936EE3E1A7BC}" presName="circ2Tx" presStyleLbl="revTx" presStyleIdx="0" presStyleCnt="0">
        <dgm:presLayoutVars>
          <dgm:chMax val="0"/>
          <dgm:chPref val="0"/>
          <dgm:bulletEnabled val="1"/>
        </dgm:presLayoutVars>
      </dgm:prSet>
      <dgm:spPr/>
      <dgm:t>
        <a:bodyPr/>
        <a:lstStyle/>
        <a:p>
          <a:endParaRPr lang="en-US"/>
        </a:p>
      </dgm:t>
    </dgm:pt>
    <dgm:pt modelId="{0C665FC7-5233-4853-B725-66D093144FBF}" type="pres">
      <dgm:prSet presAssocID="{1B89AA62-23BC-4CEA-91CE-5D2A14A393D5}" presName="circ3" presStyleLbl="vennNode1" presStyleIdx="2" presStyleCnt="3"/>
      <dgm:spPr/>
      <dgm:t>
        <a:bodyPr/>
        <a:lstStyle/>
        <a:p>
          <a:endParaRPr lang="en-US"/>
        </a:p>
      </dgm:t>
    </dgm:pt>
    <dgm:pt modelId="{E4F21716-AF8D-4E58-8595-0FD9F8EA91E0}" type="pres">
      <dgm:prSet presAssocID="{1B89AA62-23BC-4CEA-91CE-5D2A14A393D5}" presName="circ3Tx" presStyleLbl="revTx" presStyleIdx="0" presStyleCnt="0">
        <dgm:presLayoutVars>
          <dgm:chMax val="0"/>
          <dgm:chPref val="0"/>
          <dgm:bulletEnabled val="1"/>
        </dgm:presLayoutVars>
      </dgm:prSet>
      <dgm:spPr/>
      <dgm:t>
        <a:bodyPr/>
        <a:lstStyle/>
        <a:p>
          <a:endParaRPr lang="en-US"/>
        </a:p>
      </dgm:t>
    </dgm:pt>
  </dgm:ptLst>
  <dgm:cxnLst>
    <dgm:cxn modelId="{982715EE-BA5D-4D07-A97B-0C7D3E55775E}" srcId="{FD98039D-F009-4675-A699-A1C9BE36555C}" destId="{FC908ACC-9B40-4A62-881D-E62FCD7A9B88}" srcOrd="0" destOrd="0" parTransId="{06CFBCD3-1348-4BBA-A909-8097B4381CEC}" sibTransId="{9C4F3543-1683-449B-9B6C-52D07153BBAF}"/>
    <dgm:cxn modelId="{4C50D2CF-D711-44F2-96D9-80B9BE26E576}" type="presOf" srcId="{1B89AA62-23BC-4CEA-91CE-5D2A14A393D5}" destId="{E4F21716-AF8D-4E58-8595-0FD9F8EA91E0}" srcOrd="1" destOrd="0" presId="urn:microsoft.com/office/officeart/2005/8/layout/venn1"/>
    <dgm:cxn modelId="{E8C52D25-FA40-4C4B-BEC9-23FD428DB67B}" type="presOf" srcId="{FD98039D-F009-4675-A699-A1C9BE36555C}" destId="{04BD0938-08DE-4255-B0D1-BEE664940868}" srcOrd="0" destOrd="0" presId="urn:microsoft.com/office/officeart/2005/8/layout/venn1"/>
    <dgm:cxn modelId="{245D1162-38D4-4660-997F-1E4DE863F3BA}" type="presOf" srcId="{EAC2CDFC-2812-447B-A3C1-936EE3E1A7BC}" destId="{F212F6A0-B164-4459-9B34-0AEE57897DD8}" srcOrd="1" destOrd="0" presId="urn:microsoft.com/office/officeart/2005/8/layout/venn1"/>
    <dgm:cxn modelId="{5C9E691E-3586-4A42-B822-6F2F8D68FAA1}" type="presOf" srcId="{1B89AA62-23BC-4CEA-91CE-5D2A14A393D5}" destId="{0C665FC7-5233-4853-B725-66D093144FBF}" srcOrd="0" destOrd="0" presId="urn:microsoft.com/office/officeart/2005/8/layout/venn1"/>
    <dgm:cxn modelId="{B013623A-5EE4-4AAF-B6DE-AA0403AFBD45}" srcId="{FD98039D-F009-4675-A699-A1C9BE36555C}" destId="{1B89AA62-23BC-4CEA-91CE-5D2A14A393D5}" srcOrd="2" destOrd="0" parTransId="{E01D90B3-CA48-4E35-ACBE-C6CDDA35AE6B}" sibTransId="{29363156-24B1-4956-BE8F-A9ADF5740AEF}"/>
    <dgm:cxn modelId="{F0A77447-52D2-4FAE-B5A6-B53F04BE1F8F}" type="presOf" srcId="{EAC2CDFC-2812-447B-A3C1-936EE3E1A7BC}" destId="{B0D0C48F-8ADA-4F25-A6F4-CBD23217204B}" srcOrd="0" destOrd="0" presId="urn:microsoft.com/office/officeart/2005/8/layout/venn1"/>
    <dgm:cxn modelId="{9FA33537-D073-48BB-95B7-A0F4C9F6CCCA}" type="presOf" srcId="{FC908ACC-9B40-4A62-881D-E62FCD7A9B88}" destId="{38971578-701D-4DAA-B802-A2FED3C71D94}" srcOrd="1" destOrd="0" presId="urn:microsoft.com/office/officeart/2005/8/layout/venn1"/>
    <dgm:cxn modelId="{CC2541A2-C0C4-457A-A19B-B997DD151D14}" type="presOf" srcId="{FC908ACC-9B40-4A62-881D-E62FCD7A9B88}" destId="{201A2C52-FA9C-4A3F-BBA1-21E330D0F761}" srcOrd="0" destOrd="0" presId="urn:microsoft.com/office/officeart/2005/8/layout/venn1"/>
    <dgm:cxn modelId="{89CE9BC0-43C3-443B-983B-839636AD01A5}" srcId="{FD98039D-F009-4675-A699-A1C9BE36555C}" destId="{EAC2CDFC-2812-447B-A3C1-936EE3E1A7BC}" srcOrd="1" destOrd="0" parTransId="{D02BCC49-7B01-4AE2-9DD6-A9A517244F2C}" sibTransId="{684496CA-EAAC-4B1B-901F-9F9F77B78D33}"/>
    <dgm:cxn modelId="{B3D9F588-A4F3-4A91-BE5B-5D6A1850EA54}" type="presParOf" srcId="{04BD0938-08DE-4255-B0D1-BEE664940868}" destId="{201A2C52-FA9C-4A3F-BBA1-21E330D0F761}" srcOrd="0" destOrd="0" presId="urn:microsoft.com/office/officeart/2005/8/layout/venn1"/>
    <dgm:cxn modelId="{9448455E-1C12-41CE-87F8-036ED335BC72}" type="presParOf" srcId="{04BD0938-08DE-4255-B0D1-BEE664940868}" destId="{38971578-701D-4DAA-B802-A2FED3C71D94}" srcOrd="1" destOrd="0" presId="urn:microsoft.com/office/officeart/2005/8/layout/venn1"/>
    <dgm:cxn modelId="{79748131-B785-425E-A554-4238D4C61413}" type="presParOf" srcId="{04BD0938-08DE-4255-B0D1-BEE664940868}" destId="{B0D0C48F-8ADA-4F25-A6F4-CBD23217204B}" srcOrd="2" destOrd="0" presId="urn:microsoft.com/office/officeart/2005/8/layout/venn1"/>
    <dgm:cxn modelId="{7384F2A5-57D6-42A6-B5C9-009CE011C9FA}" type="presParOf" srcId="{04BD0938-08DE-4255-B0D1-BEE664940868}" destId="{F212F6A0-B164-4459-9B34-0AEE57897DD8}" srcOrd="3" destOrd="0" presId="urn:microsoft.com/office/officeart/2005/8/layout/venn1"/>
    <dgm:cxn modelId="{B2094BCC-4095-40B1-985A-D945E45FFFF1}" type="presParOf" srcId="{04BD0938-08DE-4255-B0D1-BEE664940868}" destId="{0C665FC7-5233-4853-B725-66D093144FBF}" srcOrd="4" destOrd="0" presId="urn:microsoft.com/office/officeart/2005/8/layout/venn1"/>
    <dgm:cxn modelId="{B15298FD-5841-46B6-A5BE-AB7E8EB43D70}" type="presParOf" srcId="{04BD0938-08DE-4255-B0D1-BEE664940868}" destId="{E4F21716-AF8D-4E58-8595-0FD9F8EA91E0}"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A2C52-FA9C-4A3F-BBA1-21E330D0F761}">
      <dsp:nvSpPr>
        <dsp:cNvPr id="0" name=""/>
        <dsp:cNvSpPr/>
      </dsp:nvSpPr>
      <dsp:spPr>
        <a:xfrm>
          <a:off x="2865119" y="50482"/>
          <a:ext cx="2423160" cy="2423160"/>
        </a:xfrm>
        <a:prstGeom prst="ellipse">
          <a:avLst/>
        </a:prstGeom>
        <a:solidFill>
          <a:srgbClr val="00FFFF">
            <a:alpha val="8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900" b="0" i="0" u="none" strike="noStrike" kern="1200" cap="none" normalizeH="0" baseline="0" dirty="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solidFill>
              <a:effectLst/>
              <a:latin typeface="Garamond" pitchFamily="18" charset="0"/>
              <a:cs typeface="Arial" pitchFamily="34" charset="0"/>
            </a:rPr>
            <a:t>Cognitive</a:t>
          </a:r>
        </a:p>
      </dsp:txBody>
      <dsp:txXfrm>
        <a:off x="3188207" y="474535"/>
        <a:ext cx="1776984" cy="1090422"/>
      </dsp:txXfrm>
    </dsp:sp>
    <dsp:sp modelId="{B0D0C48F-8ADA-4F25-A6F4-CBD23217204B}">
      <dsp:nvSpPr>
        <dsp:cNvPr id="0" name=""/>
        <dsp:cNvSpPr/>
      </dsp:nvSpPr>
      <dsp:spPr>
        <a:xfrm>
          <a:off x="3739476" y="1564957"/>
          <a:ext cx="2423160" cy="2423160"/>
        </a:xfrm>
        <a:prstGeom prst="ellipse">
          <a:avLst/>
        </a:prstGeom>
        <a:solidFill>
          <a:srgbClr val="00FFFF">
            <a:alpha val="8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solidFill>
              <a:effectLst/>
              <a:latin typeface="Garamond" pitchFamily="18" charset="0"/>
              <a:cs typeface="Arial" pitchFamily="34" charset="0"/>
            </a:rPr>
            <a:t>Interpersonal</a:t>
          </a:r>
        </a:p>
      </dsp:txBody>
      <dsp:txXfrm>
        <a:off x="4480560" y="2190940"/>
        <a:ext cx="1453896" cy="1332738"/>
      </dsp:txXfrm>
    </dsp:sp>
    <dsp:sp modelId="{0C665FC7-5233-4853-B725-66D093144FBF}">
      <dsp:nvSpPr>
        <dsp:cNvPr id="0" name=""/>
        <dsp:cNvSpPr/>
      </dsp:nvSpPr>
      <dsp:spPr>
        <a:xfrm>
          <a:off x="1990763" y="1564957"/>
          <a:ext cx="2423160" cy="2423160"/>
        </a:xfrm>
        <a:prstGeom prst="ellipse">
          <a:avLst/>
        </a:prstGeom>
        <a:solidFill>
          <a:srgbClr val="00FFFF">
            <a:alpha val="8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kern="1200" cap="none" normalizeH="0" baseline="0" dirty="0">
              <a:ln>
                <a:noFill/>
              </a:ln>
              <a:solidFill>
                <a:schemeClr val="tx1"/>
              </a:solidFill>
              <a:effectLst/>
              <a:latin typeface="Garamond" pitchFamily="18" charset="0"/>
              <a:cs typeface="Arial" pitchFamily="34" charset="0"/>
            </a:rPr>
            <a:t>Intrapersonal</a:t>
          </a:r>
        </a:p>
      </dsp:txBody>
      <dsp:txXfrm>
        <a:off x="2218943" y="2190940"/>
        <a:ext cx="1453896" cy="133273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56875-E61F-4E0A-B9E7-0BC64ABF278D}" type="datetimeFigureOut">
              <a:rPr lang="en-US" smtClean="0"/>
              <a:t>7/18/2017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13388F-738D-4CEF-868B-4D2643CFC8EF}" type="slidenum">
              <a:rPr lang="en-US" smtClean="0"/>
              <a:t>‹#›</a:t>
            </a:fld>
            <a:endParaRPr lang="en-US"/>
          </a:p>
        </p:txBody>
      </p:sp>
    </p:spTree>
    <p:extLst>
      <p:ext uri="{BB962C8B-B14F-4D97-AF65-F5344CB8AC3E}">
        <p14:creationId xmlns:p14="http://schemas.microsoft.com/office/powerpoint/2010/main" val="127456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dirty="0"/>
              <a:t>Welcome</a:t>
            </a:r>
            <a:r>
              <a:rPr lang="en-US" dirty="0" smtClean="0"/>
              <a:t>!</a:t>
            </a:r>
          </a:p>
          <a:p>
            <a:r>
              <a:rPr lang="en-US" dirty="0" smtClean="0"/>
              <a:t>Even if mentor and</a:t>
            </a:r>
            <a:r>
              <a:rPr lang="en-US" baseline="0" dirty="0" smtClean="0"/>
              <a:t> mentee are not in the same location, we encourage you to set up a meeting via skype or telephone to debrief</a:t>
            </a:r>
            <a:endParaRPr lang="en-US" dirty="0"/>
          </a:p>
        </p:txBody>
      </p:sp>
      <p:sp>
        <p:nvSpPr>
          <p:cNvPr id="21508" name="Slide Number Placeholder 3"/>
          <p:cNvSpPr>
            <a:spLocks noGrp="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CA7EC706-AEE4-4934-8A22-44CC076198B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1909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Mentee:</a:t>
            </a:r>
            <a:r>
              <a:rPr lang="en-US" baseline="0" dirty="0" smtClean="0"/>
              <a:t> What did you learn about yourself through your international experience? </a:t>
            </a:r>
            <a:endParaRPr lang="en-US" dirty="0"/>
          </a:p>
        </p:txBody>
      </p:sp>
      <p:sp>
        <p:nvSpPr>
          <p:cNvPr id="4" name="Slide Number Placeholder 3"/>
          <p:cNvSpPr>
            <a:spLocks noGrp="1"/>
          </p:cNvSpPr>
          <p:nvPr>
            <p:ph type="sldNum" sz="quarter" idx="10"/>
          </p:nvPr>
        </p:nvSpPr>
        <p:spPr/>
        <p:txBody>
          <a:bodyPr/>
          <a:lstStyle/>
          <a:p>
            <a:fld id="{8413388F-738D-4CEF-868B-4D2643CFC8EF}" type="slidenum">
              <a:rPr lang="en-US" smtClean="0"/>
              <a:t>2</a:t>
            </a:fld>
            <a:endParaRPr lang="en-US"/>
          </a:p>
        </p:txBody>
      </p:sp>
    </p:spTree>
    <p:extLst>
      <p:ext uri="{BB962C8B-B14F-4D97-AF65-F5344CB8AC3E}">
        <p14:creationId xmlns:p14="http://schemas.microsoft.com/office/powerpoint/2010/main" val="1308458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3388F-738D-4CEF-868B-4D2643CFC8EF}" type="slidenum">
              <a:rPr lang="en-US" smtClean="0"/>
              <a:t>5</a:t>
            </a:fld>
            <a:endParaRPr lang="en-US"/>
          </a:p>
        </p:txBody>
      </p:sp>
    </p:spTree>
    <p:extLst>
      <p:ext uri="{BB962C8B-B14F-4D97-AF65-F5344CB8AC3E}">
        <p14:creationId xmlns:p14="http://schemas.microsoft.com/office/powerpoint/2010/main" val="41007436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2"/>
            <a:ext cx="9440035"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5"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9BF0B18-FC8E-481B-B4D5-65B7B38E3826}" type="slidenum">
              <a:rPr lang="en-US" smtClean="0"/>
              <a:pPr>
                <a:defRPr/>
              </a:pPr>
              <a:t>‹#›</a:t>
            </a:fld>
            <a:endParaRPr lang="en-US"/>
          </a:p>
        </p:txBody>
      </p:sp>
    </p:spTree>
    <p:extLst>
      <p:ext uri="{BB962C8B-B14F-4D97-AF65-F5344CB8AC3E}">
        <p14:creationId xmlns:p14="http://schemas.microsoft.com/office/powerpoint/2010/main" val="3701170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994" y="540085"/>
            <a:ext cx="10208013" cy="3834374"/>
          </a:xfrm>
          <a:prstGeom prst="rect">
            <a:avLst/>
          </a:prstGeom>
        </p:spPr>
      </p:pic>
      <p:sp>
        <p:nvSpPr>
          <p:cNvPr id="2" name="Title 1"/>
          <p:cNvSpPr>
            <a:spLocks noGrp="1"/>
          </p:cNvSpPr>
          <p:nvPr>
            <p:ph type="title"/>
          </p:nvPr>
        </p:nvSpPr>
        <p:spPr>
          <a:xfrm>
            <a:off x="913806" y="4565255"/>
            <a:ext cx="10355327"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234956" y="695011"/>
            <a:ext cx="9714133"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3"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1659BD3-1487-434B-8AAD-14DCFF479875}" type="slidenum">
              <a:rPr lang="en-US" smtClean="0"/>
              <a:pPr>
                <a:defRPr/>
              </a:pPr>
              <a:t>‹#›</a:t>
            </a:fld>
            <a:endParaRPr lang="en-US"/>
          </a:p>
        </p:txBody>
      </p:sp>
    </p:spTree>
    <p:extLst>
      <p:ext uri="{BB962C8B-B14F-4D97-AF65-F5344CB8AC3E}">
        <p14:creationId xmlns:p14="http://schemas.microsoft.com/office/powerpoint/2010/main" val="870503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3"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1659BD3-1487-434B-8AAD-14DCFF479875}" type="slidenum">
              <a:rPr lang="en-US" smtClean="0"/>
              <a:pPr>
                <a:defRPr/>
              </a:pPr>
              <a:t>‹#›</a:t>
            </a:fld>
            <a:endParaRPr lang="en-US"/>
          </a:p>
        </p:txBody>
      </p:sp>
    </p:spTree>
    <p:extLst>
      <p:ext uri="{BB962C8B-B14F-4D97-AF65-F5344CB8AC3E}">
        <p14:creationId xmlns:p14="http://schemas.microsoft.com/office/powerpoint/2010/main" val="2994301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5" y="3610034"/>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5"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1659BD3-1487-434B-8AAD-14DCFF479875}" type="slidenum">
              <a:rPr lang="en-US" smtClean="0"/>
              <a:pPr>
                <a:defRPr/>
              </a:pPr>
              <a:t>‹#›</a:t>
            </a:fld>
            <a:endParaRPr lang="en-US"/>
          </a:p>
        </p:txBody>
      </p:sp>
      <p:sp>
        <p:nvSpPr>
          <p:cNvPr id="11" name="TextBox 10"/>
          <p:cNvSpPr txBox="1"/>
          <p:nvPr/>
        </p:nvSpPr>
        <p:spPr>
          <a:xfrm>
            <a:off x="836612" y="87391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437812" y="2933245"/>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26342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5" y="2126944"/>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6"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1659BD3-1487-434B-8AAD-14DCFF479875}" type="slidenum">
              <a:rPr lang="en-US" smtClean="0"/>
              <a:pPr>
                <a:defRPr/>
              </a:pPr>
              <a:t>‹#›</a:t>
            </a:fld>
            <a:endParaRPr lang="en-US"/>
          </a:p>
        </p:txBody>
      </p:sp>
    </p:spTree>
    <p:extLst>
      <p:ext uri="{BB962C8B-B14F-4D97-AF65-F5344CB8AC3E}">
        <p14:creationId xmlns:p14="http://schemas.microsoft.com/office/powerpoint/2010/main" val="191227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3"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1659BD3-1487-434B-8AAD-14DCFF479875}" type="slidenum">
              <a:rPr lang="en-US" smtClean="0"/>
              <a:pPr>
                <a:defRPr/>
              </a:pPr>
              <a:t>‹#›</a:t>
            </a:fld>
            <a:endParaRPr lang="en-US"/>
          </a:p>
        </p:txBody>
      </p:sp>
    </p:spTree>
    <p:extLst>
      <p:ext uri="{BB962C8B-B14F-4D97-AF65-F5344CB8AC3E}">
        <p14:creationId xmlns:p14="http://schemas.microsoft.com/office/powerpoint/2010/main" val="4191631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986" y="1826045"/>
            <a:ext cx="3372061"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1751" y="1826045"/>
            <a:ext cx="3372061"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620" y="1826045"/>
            <a:ext cx="3372061" cy="1833558"/>
          </a:xfrm>
          <a:prstGeom prst="rect">
            <a:avLst/>
          </a:prstGeom>
        </p:spPr>
      </p:pic>
      <p:sp>
        <p:nvSpPr>
          <p:cNvPr id="30" name="Title 1"/>
          <p:cNvSpPr>
            <a:spLocks noGrp="1"/>
          </p:cNvSpPr>
          <p:nvPr>
            <p:ph type="title"/>
          </p:nvPr>
        </p:nvSpPr>
        <p:spPr>
          <a:xfrm>
            <a:off x="913795"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3"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70"/>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4" y="4480369"/>
            <a:ext cx="3302337"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9"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7"/>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1659BD3-1487-434B-8AAD-14DCFF479875}" type="slidenum">
              <a:rPr lang="en-US" smtClean="0"/>
              <a:pPr>
                <a:defRPr/>
              </a:pPr>
              <a:t>‹#›</a:t>
            </a:fld>
            <a:endParaRPr lang="en-US"/>
          </a:p>
        </p:txBody>
      </p:sp>
    </p:spTree>
    <p:extLst>
      <p:ext uri="{BB962C8B-B14F-4D97-AF65-F5344CB8AC3E}">
        <p14:creationId xmlns:p14="http://schemas.microsoft.com/office/powerpoint/2010/main" val="29734170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BEB70F1-D3E8-48CF-AF15-094C4BE85FF4}" type="slidenum">
              <a:rPr lang="en-US" smtClean="0"/>
              <a:pPr>
                <a:defRPr/>
              </a:pPr>
              <a:t>‹#›</a:t>
            </a:fld>
            <a:endParaRPr lang="en-US"/>
          </a:p>
        </p:txBody>
      </p:sp>
    </p:spTree>
    <p:extLst>
      <p:ext uri="{BB962C8B-B14F-4D97-AF65-F5344CB8AC3E}">
        <p14:creationId xmlns:p14="http://schemas.microsoft.com/office/powerpoint/2010/main" val="3551240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70" y="609601"/>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601"/>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F0055F5-81AA-4620-B4D4-D57EC03A776F}" type="slidenum">
              <a:rPr lang="en-US" smtClean="0"/>
              <a:pPr>
                <a:defRPr/>
              </a:pPr>
              <a:t>‹#›</a:t>
            </a:fld>
            <a:endParaRPr lang="en-US"/>
          </a:p>
        </p:txBody>
      </p:sp>
    </p:spTree>
    <p:extLst>
      <p:ext uri="{BB962C8B-B14F-4D97-AF65-F5344CB8AC3E}">
        <p14:creationId xmlns:p14="http://schemas.microsoft.com/office/powerpoint/2010/main" val="3253065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F1945F-96B9-44FD-84D8-37C8861CA122}" type="slidenum">
              <a:rPr lang="en-US" smtClean="0"/>
              <a:pPr>
                <a:defRPr/>
              </a:pPr>
              <a:t>‹#›</a:t>
            </a:fld>
            <a:endParaRPr lang="en-US"/>
          </a:p>
        </p:txBody>
      </p:sp>
    </p:spTree>
    <p:extLst>
      <p:ext uri="{BB962C8B-B14F-4D97-AF65-F5344CB8AC3E}">
        <p14:creationId xmlns:p14="http://schemas.microsoft.com/office/powerpoint/2010/main" val="314361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2" y="1761069"/>
            <a:ext cx="9590551"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2" y="3589879"/>
            <a:ext cx="9590551"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A2ED83-BDDB-4EEE-87FB-999285612743}" type="slidenum">
              <a:rPr lang="en-US" smtClean="0"/>
              <a:pPr>
                <a:defRPr/>
              </a:pPr>
              <a:t>‹#›</a:t>
            </a:fld>
            <a:endParaRPr lang="en-US"/>
          </a:p>
        </p:txBody>
      </p:sp>
    </p:spTree>
    <p:extLst>
      <p:ext uri="{BB962C8B-B14F-4D97-AF65-F5344CB8AC3E}">
        <p14:creationId xmlns:p14="http://schemas.microsoft.com/office/powerpoint/2010/main" val="254503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7"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3" y="1732451"/>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3B928B4-9509-4BB5-90C8-512352FEA577}" type="slidenum">
              <a:rPr lang="en-US" smtClean="0"/>
              <a:pPr>
                <a:defRPr/>
              </a:pPr>
              <a:t>‹#›</a:t>
            </a:fld>
            <a:endParaRPr lang="en-US"/>
          </a:p>
        </p:txBody>
      </p:sp>
    </p:spTree>
    <p:extLst>
      <p:ext uri="{BB962C8B-B14F-4D97-AF65-F5344CB8AC3E}">
        <p14:creationId xmlns:p14="http://schemas.microsoft.com/office/powerpoint/2010/main" val="118568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4" y="1770324"/>
            <a:ext cx="5049897"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661" y="1770324"/>
            <a:ext cx="5049897"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9"/>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6"/>
            <a:ext cx="4895331"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9"/>
            <a:ext cx="4895331"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24ED94E-AF2B-4300-988D-CC3D50075AB4}" type="slidenum">
              <a:rPr lang="en-US" smtClean="0"/>
              <a:pPr>
                <a:defRPr/>
              </a:pPr>
              <a:t>‹#›</a:t>
            </a:fld>
            <a:endParaRPr lang="en-US"/>
          </a:p>
        </p:txBody>
      </p:sp>
    </p:spTree>
    <p:extLst>
      <p:ext uri="{BB962C8B-B14F-4D97-AF65-F5344CB8AC3E}">
        <p14:creationId xmlns:p14="http://schemas.microsoft.com/office/powerpoint/2010/main" val="38338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FF28AD-E71E-4590-ADBF-86AB59409EF7}" type="slidenum">
              <a:rPr lang="en-US" smtClean="0"/>
              <a:pPr>
                <a:defRPr/>
              </a:pPr>
              <a:t>‹#›</a:t>
            </a:fld>
            <a:endParaRPr lang="en-US"/>
          </a:p>
        </p:txBody>
      </p:sp>
    </p:spTree>
    <p:extLst>
      <p:ext uri="{BB962C8B-B14F-4D97-AF65-F5344CB8AC3E}">
        <p14:creationId xmlns:p14="http://schemas.microsoft.com/office/powerpoint/2010/main" val="295456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1CD7EC6-CCB5-405E-A6A6-F165A8AC1183}" type="slidenum">
              <a:rPr lang="en-US" smtClean="0"/>
              <a:pPr>
                <a:defRPr/>
              </a:pPr>
              <a:t>‹#›</a:t>
            </a:fld>
            <a:endParaRPr lang="en-US"/>
          </a:p>
        </p:txBody>
      </p:sp>
    </p:spTree>
    <p:extLst>
      <p:ext uri="{BB962C8B-B14F-4D97-AF65-F5344CB8AC3E}">
        <p14:creationId xmlns:p14="http://schemas.microsoft.com/office/powerpoint/2010/main" val="2998341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7"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4"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7"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F331DB3-13D6-427C-8426-505D878A5CF9}" type="slidenum">
              <a:rPr lang="en-US" smtClean="0"/>
              <a:pPr>
                <a:defRPr/>
              </a:pPr>
              <a:t>‹#›</a:t>
            </a:fld>
            <a:endParaRPr lang="en-US"/>
          </a:p>
        </p:txBody>
      </p:sp>
    </p:spTree>
    <p:extLst>
      <p:ext uri="{BB962C8B-B14F-4D97-AF65-F5344CB8AC3E}">
        <p14:creationId xmlns:p14="http://schemas.microsoft.com/office/powerpoint/2010/main" val="1484123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9983" y="609923"/>
            <a:ext cx="4570861" cy="5205472"/>
          </a:xfrm>
          <a:prstGeom prst="rect">
            <a:avLst/>
          </a:prstGeom>
        </p:spPr>
      </p:pic>
      <p:sp>
        <p:nvSpPr>
          <p:cNvPr id="2" name="Title 1"/>
          <p:cNvSpPr>
            <a:spLocks noGrp="1"/>
          </p:cNvSpPr>
          <p:nvPr>
            <p:ph type="title"/>
          </p:nvPr>
        </p:nvSpPr>
        <p:spPr>
          <a:xfrm>
            <a:off x="913796" y="609923"/>
            <a:ext cx="5232901"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635638" y="743989"/>
            <a:ext cx="4220500"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6" y="2439261"/>
            <a:ext cx="5232901"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BA0B431-93F9-4AE6-89C3-49B932F88DDB}" type="slidenum">
              <a:rPr lang="en-US" smtClean="0"/>
              <a:pPr>
                <a:defRPr/>
              </a:pPr>
              <a:t>‹#›</a:t>
            </a:fld>
            <a:endParaRPr lang="en-US"/>
          </a:p>
        </p:txBody>
      </p:sp>
    </p:spTree>
    <p:extLst>
      <p:ext uri="{BB962C8B-B14F-4D97-AF65-F5344CB8AC3E}">
        <p14:creationId xmlns:p14="http://schemas.microsoft.com/office/powerpoint/2010/main" val="1067472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3"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51"/>
            <a:ext cx="10353763"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7"/>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7" y="5883277"/>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10514013" y="5883277"/>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B1659BD3-1487-434B-8AAD-14DCFF479875}" type="slidenum">
              <a:rPr lang="en-US" smtClean="0"/>
              <a:pPr>
                <a:defRPr/>
              </a:pPr>
              <a:t>‹#›</a:t>
            </a:fld>
            <a:endParaRPr lang="en-US"/>
          </a:p>
        </p:txBody>
      </p:sp>
    </p:spTree>
    <p:extLst>
      <p:ext uri="{BB962C8B-B14F-4D97-AF65-F5344CB8AC3E}">
        <p14:creationId xmlns:p14="http://schemas.microsoft.com/office/powerpoint/2010/main" val="37169505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5868" y="1401515"/>
            <a:ext cx="8067332" cy="212365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CCFF"/>
                </a:solidFill>
                <a:effectLst>
                  <a:outerShdw blurRad="38100" dist="38100" dir="2700000" algn="tl">
                    <a:srgbClr val="000000"/>
                  </a:outerShdw>
                </a:effectLst>
                <a:uLnTx/>
                <a:uFillTx/>
                <a:latin typeface="Garamond" pitchFamily="18" charset="0"/>
              </a:rPr>
              <a:t>VIH Mentoring </a:t>
            </a:r>
            <a:r>
              <a:rPr kumimoji="0" lang="en-US" sz="4400" b="1" i="0" u="none" strike="noStrike" kern="0" cap="none" spc="0" normalizeH="0" baseline="0" noProof="0" dirty="0" smtClean="0">
                <a:ln>
                  <a:noFill/>
                </a:ln>
                <a:solidFill>
                  <a:srgbClr val="00CCFF"/>
                </a:solidFill>
                <a:effectLst>
                  <a:outerShdw blurRad="38100" dist="38100" dir="2700000" algn="tl">
                    <a:srgbClr val="000000"/>
                  </a:outerShdw>
                </a:effectLst>
                <a:uLnTx/>
                <a:uFillTx/>
                <a:latin typeface="Garamond" pitchFamily="18" charset="0"/>
              </a:rPr>
              <a:t>Program:</a:t>
            </a:r>
            <a:endParaRPr kumimoji="0" lang="en-US" sz="4400" b="1" i="0" u="none" strike="noStrike" kern="0" cap="none" spc="0" normalizeH="0" baseline="0" noProof="0" dirty="0">
              <a:ln>
                <a:noFill/>
              </a:ln>
              <a:solidFill>
                <a:srgbClr val="00CCFF"/>
              </a:solidFill>
              <a:effectLst>
                <a:outerShdw blurRad="38100" dist="38100" dir="2700000" algn="tl">
                  <a:srgbClr val="000000"/>
                </a:outerShdw>
              </a:effectLst>
              <a:uLnTx/>
              <a:uFillTx/>
              <a:latin typeface="Garamond"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a:ln>
                  <a:noFill/>
                </a:ln>
                <a:solidFill>
                  <a:srgbClr val="00CCFF"/>
                </a:solidFill>
                <a:effectLst>
                  <a:outerShdw blurRad="38100" dist="38100" dir="2700000" algn="tl">
                    <a:srgbClr val="000000"/>
                  </a:outerShdw>
                </a:effectLst>
                <a:uLnTx/>
                <a:uFillTx/>
                <a:latin typeface="Garamond" pitchFamily="18" charset="0"/>
              </a:rPr>
              <a:t>Debriefing</a:t>
            </a:r>
            <a:r>
              <a:rPr kumimoji="0" lang="en-US" sz="4400" b="1" i="0" u="none" strike="noStrike" kern="0" cap="none" spc="0" normalizeH="0" noProof="0" dirty="0">
                <a:ln>
                  <a:noFill/>
                </a:ln>
                <a:solidFill>
                  <a:srgbClr val="00CCFF"/>
                </a:solidFill>
                <a:effectLst>
                  <a:outerShdw blurRad="38100" dist="38100" dir="2700000" algn="tl">
                    <a:srgbClr val="000000"/>
                  </a:outerShdw>
                </a:effectLst>
                <a:uLnTx/>
                <a:uFillTx/>
                <a:latin typeface="Garamond" pitchFamily="18" charset="0"/>
              </a:rPr>
              <a:t> </a:t>
            </a:r>
            <a:r>
              <a:rPr kumimoji="0" lang="en-US" sz="4400" b="1" i="0" u="none" strike="noStrike" kern="0" cap="none" spc="0" normalizeH="0" baseline="0" noProof="0" dirty="0">
                <a:ln>
                  <a:noFill/>
                </a:ln>
                <a:solidFill>
                  <a:srgbClr val="00CCFF"/>
                </a:solidFill>
                <a:effectLst>
                  <a:outerShdw blurRad="38100" dist="38100" dir="2700000" algn="tl">
                    <a:srgbClr val="000000"/>
                  </a:outerShdw>
                </a:effectLst>
                <a:uLnTx/>
                <a:uFillTx/>
                <a:latin typeface="Garamond" pitchFamily="18" charset="0"/>
              </a:rPr>
              <a:t>the International Experience</a:t>
            </a:r>
            <a:endParaRPr kumimoji="0" lang="en-US" sz="3200" b="1" i="0" u="none" strike="noStrike" kern="0" cap="none" spc="0" normalizeH="0" baseline="0" noProof="0" dirty="0">
              <a:ln>
                <a:noFill/>
              </a:ln>
              <a:solidFill>
                <a:srgbClr val="00CCFF"/>
              </a:solidFill>
              <a:effectLst>
                <a:outerShdw blurRad="38100" dist="38100" dir="2700000" algn="tl">
                  <a:srgbClr val="000000"/>
                </a:outerShdw>
              </a:effectLst>
              <a:uLnTx/>
              <a:uFillTx/>
              <a:latin typeface="Garamond" pitchFamily="18" charset="0"/>
            </a:endParaRPr>
          </a:p>
        </p:txBody>
      </p:sp>
      <p:cxnSp>
        <p:nvCxnSpPr>
          <p:cNvPr id="6" name="Straight Connector 5"/>
          <p:cNvCxnSpPr/>
          <p:nvPr/>
        </p:nvCxnSpPr>
        <p:spPr>
          <a:xfrm>
            <a:off x="2590800"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pSp>
        <p:nvGrpSpPr>
          <p:cNvPr id="7" name="Group 7"/>
          <p:cNvGrpSpPr>
            <a:grpSpLocks/>
          </p:cNvGrpSpPr>
          <p:nvPr/>
        </p:nvGrpSpPr>
        <p:grpSpPr bwMode="auto">
          <a:xfrm>
            <a:off x="6400801" y="2895600"/>
            <a:ext cx="3733799" cy="3276600"/>
            <a:chOff x="-811" y="0"/>
            <a:chExt cx="5396" cy="5887"/>
          </a:xfrm>
        </p:grpSpPr>
        <p:pic>
          <p:nvPicPr>
            <p:cNvPr id="8" name="Picture 6" descr="j0433105"/>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811" y="491"/>
              <a:ext cx="5396" cy="5396"/>
            </a:xfrm>
            <a:prstGeom prst="rect">
              <a:avLst/>
            </a:prstGeom>
            <a:noFill/>
            <a:ln w="9525">
              <a:noFill/>
              <a:miter lim="800000"/>
              <a:headEnd/>
              <a:tailEnd/>
            </a:ln>
          </p:spPr>
        </p:pic>
        <p:sp>
          <p:nvSpPr>
            <p:cNvPr id="9" name="Text Box 7"/>
            <p:cNvSpPr txBox="1">
              <a:spLocks noChangeArrowheads="1"/>
            </p:cNvSpPr>
            <p:nvPr/>
          </p:nvSpPr>
          <p:spPr bwMode="auto">
            <a:xfrm>
              <a:off x="192" y="0"/>
              <a:ext cx="2544" cy="829"/>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bg1"/>
                </a:solidFill>
                <a:effectLst/>
                <a:uLnTx/>
                <a:uFillTx/>
                <a:latin typeface="Dauphin"/>
                <a:cs typeface="Times New Roman" pitchFamily="18" charset="0"/>
              </a:endParaRPr>
            </a:p>
          </p:txBody>
        </p:sp>
      </p:grpSp>
    </p:spTree>
    <p:extLst>
      <p:ext uri="{BB962C8B-B14F-4D97-AF65-F5344CB8AC3E}">
        <p14:creationId xmlns:p14="http://schemas.microsoft.com/office/powerpoint/2010/main" val="2903067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008" y="-27380"/>
            <a:ext cx="7306060" cy="1143000"/>
          </a:xfrm>
        </p:spPr>
        <p:txBody>
          <a:bodyPr>
            <a:noAutofit/>
          </a:bodyPr>
          <a:lstStyle/>
          <a:p>
            <a:r>
              <a:rPr lang="en-US" b="1" dirty="0">
                <a:solidFill>
                  <a:srgbClr val="00CCFF"/>
                </a:solidFill>
                <a:latin typeface="Garamond" panose="02020404030301010803" pitchFamily="18" charset="0"/>
              </a:rPr>
              <a:t>Welcome Back!</a:t>
            </a:r>
            <a:endParaRPr lang="en-US"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1981200"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pSp>
        <p:nvGrpSpPr>
          <p:cNvPr id="7" name="Group 7"/>
          <p:cNvGrpSpPr>
            <a:grpSpLocks/>
          </p:cNvGrpSpPr>
          <p:nvPr/>
        </p:nvGrpSpPr>
        <p:grpSpPr bwMode="auto">
          <a:xfrm>
            <a:off x="10694695" y="-354687"/>
            <a:ext cx="1447800" cy="1295400"/>
            <a:chOff x="144" y="0"/>
            <a:chExt cx="2592" cy="2784"/>
          </a:xfrm>
        </p:grpSpPr>
        <p:pic>
          <p:nvPicPr>
            <p:cNvPr id="8" name="Picture 6" descr="j0433105"/>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44" y="336"/>
              <a:ext cx="2448" cy="2448"/>
            </a:xfrm>
            <a:prstGeom prst="rect">
              <a:avLst/>
            </a:prstGeom>
            <a:noFill/>
            <a:ln w="9525">
              <a:noFill/>
              <a:miter lim="800000"/>
              <a:headEnd/>
              <a:tailEnd/>
            </a:ln>
          </p:spPr>
        </p:pic>
        <p:sp>
          <p:nvSpPr>
            <p:cNvPr id="9" name="Text Box 7"/>
            <p:cNvSpPr txBox="1">
              <a:spLocks noChangeArrowheads="1"/>
            </p:cNvSpPr>
            <p:nvPr/>
          </p:nvSpPr>
          <p:spPr bwMode="auto">
            <a:xfrm>
              <a:off x="192" y="0"/>
              <a:ext cx="2544" cy="992"/>
            </a:xfrm>
            <a:prstGeom prst="rect">
              <a:avLst/>
            </a:prstGeom>
            <a:noFill/>
            <a:ln w="9525">
              <a:noFill/>
              <a:miter lim="800000"/>
              <a:headEnd/>
              <a:tailEnd/>
            </a:ln>
          </p:spPr>
          <p:txBody>
            <a:bodyPr>
              <a:spAutoFit/>
            </a:bodyPr>
            <a:lstStyle/>
            <a:p>
              <a:pPr algn="ctr"/>
              <a:endParaRPr lang="en-US" sz="2400" kern="0">
                <a:solidFill>
                  <a:schemeClr val="bg1"/>
                </a:solidFill>
                <a:latin typeface="Dauphin"/>
                <a:cs typeface="Times New Roman" pitchFamily="18" charset="0"/>
              </a:endParaRPr>
            </a:p>
          </p:txBody>
        </p:sp>
      </p:grpSp>
      <p:sp>
        <p:nvSpPr>
          <p:cNvPr id="10" name="Rectangle 3"/>
          <p:cNvSpPr txBox="1">
            <a:spLocks/>
          </p:cNvSpPr>
          <p:nvPr/>
        </p:nvSpPr>
        <p:spPr>
          <a:xfrm>
            <a:off x="557851" y="690110"/>
            <a:ext cx="10163655" cy="1420938"/>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Garamond" pitchFamily="18" charset="0"/>
            </a:endParaRPr>
          </a:p>
          <a:p>
            <a:pPr>
              <a:buClr>
                <a:srgbClr val="66FFCC"/>
              </a:buClr>
              <a:buFont typeface="Wingdings" panose="05000000000000000000" pitchFamily="2" charset="2"/>
              <a:buChar char="§"/>
            </a:pPr>
            <a:r>
              <a:rPr lang="en-US" altLang="en-US" sz="2600" b="1" dirty="0">
                <a:solidFill>
                  <a:srgbClr val="00B0F0"/>
                </a:solidFill>
                <a:effectLst/>
                <a:latin typeface="Times New Roman" pitchFamily="18" charset="0"/>
              </a:rPr>
              <a:t>Mentee: </a:t>
            </a:r>
            <a:r>
              <a:rPr lang="en-US" altLang="en-US" sz="2600" dirty="0" smtClean="0">
                <a:solidFill>
                  <a:schemeClr val="tx1"/>
                </a:solidFill>
                <a:effectLst/>
                <a:latin typeface="Times New Roman" pitchFamily="18" charset="0"/>
              </a:rPr>
              <a:t>Share stories and photos from your international experience</a:t>
            </a:r>
            <a:endParaRPr lang="en-US" altLang="en-US" sz="2600" dirty="0">
              <a:solidFill>
                <a:schemeClr val="tx1"/>
              </a:solidFill>
              <a:effectLst/>
              <a:latin typeface="Times New Roman" pitchFamily="18" charset="0"/>
            </a:endParaRPr>
          </a:p>
        </p:txBody>
      </p:sp>
      <p:pic>
        <p:nvPicPr>
          <p:cNvPr id="4" name="Picture 3"/>
          <p:cNvPicPr>
            <a:picLocks noChangeAspect="1"/>
          </p:cNvPicPr>
          <p:nvPr/>
        </p:nvPicPr>
        <p:blipFill>
          <a:blip r:embed="rId4"/>
          <a:stretch>
            <a:fillRect/>
          </a:stretch>
        </p:blipFill>
        <p:spPr>
          <a:xfrm>
            <a:off x="8645059" y="1829169"/>
            <a:ext cx="3295132" cy="2471349"/>
          </a:xfrm>
          <a:prstGeom prst="rect">
            <a:avLst/>
          </a:prstGeom>
          <a:effectLst>
            <a:glow rad="101600">
              <a:srgbClr val="9933FF">
                <a:alpha val="60000"/>
              </a:srgbClr>
            </a:glow>
          </a:effec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29689" y="3750474"/>
            <a:ext cx="4315500" cy="2877000"/>
          </a:xfrm>
          <a:prstGeom prst="rect">
            <a:avLst/>
          </a:prstGeom>
          <a:effectLst>
            <a:glow rad="101600">
              <a:srgbClr val="00B0F0">
                <a:alpha val="60000"/>
              </a:srgbClr>
            </a:glow>
          </a:effectLst>
        </p:spPr>
      </p:pic>
      <p:pic>
        <p:nvPicPr>
          <p:cNvPr id="5" name="Picture 4"/>
          <p:cNvPicPr>
            <a:picLocks noChangeAspect="1"/>
          </p:cNvPicPr>
          <p:nvPr/>
        </p:nvPicPr>
        <p:blipFill>
          <a:blip r:embed="rId6"/>
          <a:stretch>
            <a:fillRect/>
          </a:stretch>
        </p:blipFill>
        <p:spPr>
          <a:xfrm>
            <a:off x="2337257" y="1829169"/>
            <a:ext cx="4012800" cy="3009600"/>
          </a:xfrm>
          <a:prstGeom prst="rect">
            <a:avLst/>
          </a:prstGeom>
          <a:effectLst>
            <a:glow rad="101600">
              <a:srgbClr val="66FFCC">
                <a:alpha val="60000"/>
              </a:srgbClr>
            </a:glow>
          </a:effectLst>
        </p:spPr>
      </p:pic>
      <p:pic>
        <p:nvPicPr>
          <p:cNvPr id="11" name="Picture 10"/>
          <p:cNvPicPr>
            <a:picLocks noChangeAspect="1"/>
          </p:cNvPicPr>
          <p:nvPr/>
        </p:nvPicPr>
        <p:blipFill rotWithShape="1">
          <a:blip r:embed="rId7"/>
          <a:srcRect b="16335"/>
          <a:stretch/>
        </p:blipFill>
        <p:spPr>
          <a:xfrm>
            <a:off x="478494" y="4024467"/>
            <a:ext cx="3112126" cy="2516964"/>
          </a:xfrm>
          <a:prstGeom prst="rect">
            <a:avLst/>
          </a:prstGeom>
          <a:effectLst>
            <a:glow rad="101600">
              <a:srgbClr val="9933FF">
                <a:alpha val="60000"/>
              </a:srgbClr>
            </a:glow>
          </a:effectLst>
        </p:spPr>
      </p:pic>
    </p:spTree>
    <p:extLst>
      <p:ext uri="{BB962C8B-B14F-4D97-AF65-F5344CB8AC3E}">
        <p14:creationId xmlns:p14="http://schemas.microsoft.com/office/powerpoint/2010/main" val="61080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008" y="-27380"/>
            <a:ext cx="7306060" cy="1143000"/>
          </a:xfrm>
        </p:spPr>
        <p:txBody>
          <a:bodyPr>
            <a:noAutofit/>
          </a:bodyPr>
          <a:lstStyle/>
          <a:p>
            <a:r>
              <a:rPr lang="en-US" b="1" dirty="0">
                <a:solidFill>
                  <a:srgbClr val="00CCFF"/>
                </a:solidFill>
                <a:latin typeface="Garamond" panose="02020404030301010803" pitchFamily="18" charset="0"/>
              </a:rPr>
              <a:t>Stages of Reverse Culture Shock</a:t>
            </a:r>
            <a:endParaRPr lang="en-US"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1981200"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pSp>
        <p:nvGrpSpPr>
          <p:cNvPr id="7" name="Group 7"/>
          <p:cNvGrpSpPr>
            <a:grpSpLocks/>
          </p:cNvGrpSpPr>
          <p:nvPr/>
        </p:nvGrpSpPr>
        <p:grpSpPr bwMode="auto">
          <a:xfrm>
            <a:off x="10694695" y="-354687"/>
            <a:ext cx="1447800" cy="1295400"/>
            <a:chOff x="144" y="0"/>
            <a:chExt cx="2592" cy="2784"/>
          </a:xfrm>
        </p:grpSpPr>
        <p:pic>
          <p:nvPicPr>
            <p:cNvPr id="8" name="Picture 6" descr="j0433105"/>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144" y="336"/>
              <a:ext cx="2448" cy="2448"/>
            </a:xfrm>
            <a:prstGeom prst="rect">
              <a:avLst/>
            </a:prstGeom>
            <a:noFill/>
            <a:ln w="9525">
              <a:noFill/>
              <a:miter lim="800000"/>
              <a:headEnd/>
              <a:tailEnd/>
            </a:ln>
          </p:spPr>
        </p:pic>
        <p:sp>
          <p:nvSpPr>
            <p:cNvPr id="9" name="Text Box 7"/>
            <p:cNvSpPr txBox="1">
              <a:spLocks noChangeArrowheads="1"/>
            </p:cNvSpPr>
            <p:nvPr/>
          </p:nvSpPr>
          <p:spPr bwMode="auto">
            <a:xfrm>
              <a:off x="192" y="0"/>
              <a:ext cx="2544" cy="992"/>
            </a:xfrm>
            <a:prstGeom prst="rect">
              <a:avLst/>
            </a:prstGeom>
            <a:noFill/>
            <a:ln w="9525">
              <a:noFill/>
              <a:miter lim="800000"/>
              <a:headEnd/>
              <a:tailEnd/>
            </a:ln>
          </p:spPr>
          <p:txBody>
            <a:bodyPr>
              <a:spAutoFit/>
            </a:bodyPr>
            <a:lstStyle/>
            <a:p>
              <a:pPr algn="ctr"/>
              <a:endParaRPr lang="en-US" sz="2400" kern="0">
                <a:solidFill>
                  <a:schemeClr val="bg1"/>
                </a:solidFill>
                <a:latin typeface="Dauphin"/>
                <a:cs typeface="Times New Roman" pitchFamily="18" charset="0"/>
              </a:endParaRPr>
            </a:p>
          </p:txBody>
        </p:sp>
      </p:grpSp>
      <p:sp>
        <p:nvSpPr>
          <p:cNvPr id="10" name="Rectangle 3"/>
          <p:cNvSpPr txBox="1">
            <a:spLocks/>
          </p:cNvSpPr>
          <p:nvPr/>
        </p:nvSpPr>
        <p:spPr>
          <a:xfrm>
            <a:off x="536827" y="964463"/>
            <a:ext cx="10895173" cy="5519917"/>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2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latin typeface="Garamond" pitchFamily="18" charset="0"/>
            </a:endParaRPr>
          </a:p>
          <a:p>
            <a:pPr marL="551250" indent="-514350">
              <a:buClr>
                <a:srgbClr val="66FFCC"/>
              </a:buClr>
              <a:buFont typeface="+mj-lt"/>
              <a:buAutoNum type="arabicPeriod"/>
            </a:pPr>
            <a:r>
              <a:rPr lang="en-US" altLang="en-US" sz="2600" b="1" dirty="0">
                <a:solidFill>
                  <a:srgbClr val="00B0F0"/>
                </a:solidFill>
                <a:effectLst/>
                <a:latin typeface="Times New Roman" pitchFamily="18" charset="0"/>
              </a:rPr>
              <a:t>Disengagement: </a:t>
            </a:r>
            <a:r>
              <a:rPr lang="en-US" altLang="en-US" sz="2600" dirty="0">
                <a:solidFill>
                  <a:schemeClr val="tx1"/>
                </a:solidFill>
                <a:effectLst/>
                <a:latin typeface="Times New Roman" pitchFamily="18" charset="0"/>
              </a:rPr>
              <a:t>This begins prior to leaving one’s host country. The acts of packing and saying good-bye to one’s new friends and host families may leave one feeling sad and frustrated</a:t>
            </a:r>
          </a:p>
          <a:p>
            <a:pPr marL="551250" indent="-514350">
              <a:buClr>
                <a:srgbClr val="66FFCC"/>
              </a:buClr>
              <a:buFont typeface="+mj-lt"/>
              <a:buAutoNum type="arabicPeriod"/>
            </a:pPr>
            <a:r>
              <a:rPr lang="en-US" altLang="en-US" sz="2600" b="1" dirty="0">
                <a:solidFill>
                  <a:srgbClr val="00B0F0"/>
                </a:solidFill>
                <a:effectLst/>
                <a:latin typeface="Times New Roman" pitchFamily="18" charset="0"/>
              </a:rPr>
              <a:t>Initial Euphoria: </a:t>
            </a:r>
            <a:r>
              <a:rPr lang="en-US" altLang="en-US" sz="2600" dirty="0">
                <a:solidFill>
                  <a:schemeClr val="tx1"/>
                </a:solidFill>
                <a:effectLst/>
                <a:latin typeface="Times New Roman" pitchFamily="18" charset="0"/>
              </a:rPr>
              <a:t>This is the feeling of excitement associated with the idea of going home. This stage often ends when one realizes that one’s friends and family may not be as enthusiastic about his or her abroad experience as one hoped</a:t>
            </a:r>
          </a:p>
          <a:p>
            <a:pPr marL="551250" indent="-514350">
              <a:buClr>
                <a:srgbClr val="66FFCC"/>
              </a:buClr>
              <a:buFont typeface="+mj-lt"/>
              <a:buAutoNum type="arabicPeriod"/>
            </a:pPr>
            <a:r>
              <a:rPr lang="en-US" altLang="en-US" sz="2600" b="1" dirty="0">
                <a:solidFill>
                  <a:srgbClr val="00B0F0"/>
                </a:solidFill>
                <a:effectLst/>
                <a:latin typeface="Times New Roman" pitchFamily="18" charset="0"/>
              </a:rPr>
              <a:t>Irritability and Hostility: </a:t>
            </a:r>
            <a:r>
              <a:rPr lang="en-US" altLang="en-US" sz="2600" dirty="0">
                <a:solidFill>
                  <a:schemeClr val="tx1"/>
                </a:solidFill>
                <a:effectLst/>
                <a:latin typeface="Times New Roman" pitchFamily="18" charset="0"/>
              </a:rPr>
              <a:t>This stage usually begins when one realizes that family members are not as willing as one hoped to hear the endless stories one wishes to tell about his or her time abroad. This may lead to feelings of loneliness, frustration, anger, hopelessness, and alienation. Many also struggle with the fact that they are not as independent at home as they were abroad.</a:t>
            </a:r>
          </a:p>
          <a:p>
            <a:pPr marL="551250" indent="-514350">
              <a:buClr>
                <a:srgbClr val="66FFCC"/>
              </a:buClr>
              <a:buFont typeface="+mj-lt"/>
              <a:buAutoNum type="arabicPeriod"/>
            </a:pPr>
            <a:r>
              <a:rPr lang="en-US" altLang="en-US" sz="2600" b="1" dirty="0">
                <a:solidFill>
                  <a:srgbClr val="00B0F0"/>
                </a:solidFill>
                <a:effectLst/>
                <a:latin typeface="Times New Roman" pitchFamily="18" charset="0"/>
              </a:rPr>
              <a:t>Re-Adjustment and Adaptation: </a:t>
            </a:r>
            <a:r>
              <a:rPr lang="en-US" altLang="en-US" sz="2600" dirty="0">
                <a:solidFill>
                  <a:schemeClr val="tx1"/>
                </a:solidFill>
                <a:effectLst/>
                <a:latin typeface="Times New Roman" pitchFamily="18" charset="0"/>
              </a:rPr>
              <a:t>Most people are able to enter stage 4 to begin to re-adjust to a new out-look on US culture and way of life. This does not mean that one must forget all that he or she learned abroad, but one is able to adapt and apply these new ideas positively to his or her everyday life.</a:t>
            </a:r>
          </a:p>
          <a:p>
            <a:pPr marL="36900" indent="0">
              <a:buClr>
                <a:srgbClr val="66FFCC"/>
              </a:buClr>
              <a:buNone/>
            </a:pPr>
            <a:endParaRPr lang="en-US" altLang="en-US" sz="2600" dirty="0">
              <a:solidFill>
                <a:schemeClr val="tx1"/>
              </a:solidFill>
              <a:latin typeface="Times New Roman" pitchFamily="18" charset="0"/>
            </a:endParaRPr>
          </a:p>
          <a:p>
            <a:pPr>
              <a:buClr>
                <a:srgbClr val="66FFCC"/>
              </a:buClr>
              <a:buFont typeface="Wingdings" panose="05000000000000000000" pitchFamily="2" charset="2"/>
              <a:buChar char="§"/>
            </a:pPr>
            <a:endParaRPr lang="en-US" altLang="en-US" sz="2600" dirty="0">
              <a:solidFill>
                <a:srgbClr val="00B0F0"/>
              </a:solidFill>
              <a:latin typeface="Times New Roman" pitchFamily="18" charset="0"/>
            </a:endParaRPr>
          </a:p>
        </p:txBody>
      </p:sp>
    </p:spTree>
    <p:extLst>
      <p:ext uri="{BB962C8B-B14F-4D97-AF65-F5344CB8AC3E}">
        <p14:creationId xmlns:p14="http://schemas.microsoft.com/office/powerpoint/2010/main" val="910600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086" y="-53694"/>
            <a:ext cx="8071718" cy="1143000"/>
          </a:xfrm>
        </p:spPr>
        <p:txBody>
          <a:bodyPr>
            <a:noAutofit/>
          </a:bodyPr>
          <a:lstStyle/>
          <a:p>
            <a:pPr algn="l"/>
            <a:r>
              <a:rPr lang="en-US" b="1" dirty="0">
                <a:solidFill>
                  <a:srgbClr val="00CCFF"/>
                </a:solidFill>
                <a:latin typeface="Garamond" panose="02020404030301010803" pitchFamily="18" charset="0"/>
              </a:rPr>
              <a:t>Coping with Reverse Culture Shock</a:t>
            </a:r>
            <a:endParaRPr lang="en-US"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1981200"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pSp>
        <p:nvGrpSpPr>
          <p:cNvPr id="7" name="Group 7"/>
          <p:cNvGrpSpPr>
            <a:grpSpLocks/>
          </p:cNvGrpSpPr>
          <p:nvPr/>
        </p:nvGrpSpPr>
        <p:grpSpPr bwMode="auto">
          <a:xfrm>
            <a:off x="10694695" y="-354687"/>
            <a:ext cx="1447800" cy="1295400"/>
            <a:chOff x="144" y="0"/>
            <a:chExt cx="2592" cy="2784"/>
          </a:xfrm>
        </p:grpSpPr>
        <p:pic>
          <p:nvPicPr>
            <p:cNvPr id="8" name="Picture 6" descr="j0433105"/>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144" y="336"/>
              <a:ext cx="2448" cy="2448"/>
            </a:xfrm>
            <a:prstGeom prst="rect">
              <a:avLst/>
            </a:prstGeom>
            <a:noFill/>
            <a:ln w="9525">
              <a:noFill/>
              <a:miter lim="800000"/>
              <a:headEnd/>
              <a:tailEnd/>
            </a:ln>
          </p:spPr>
        </p:pic>
        <p:sp>
          <p:nvSpPr>
            <p:cNvPr id="9" name="Text Box 7"/>
            <p:cNvSpPr txBox="1">
              <a:spLocks noChangeArrowheads="1"/>
            </p:cNvSpPr>
            <p:nvPr/>
          </p:nvSpPr>
          <p:spPr bwMode="auto">
            <a:xfrm>
              <a:off x="192" y="0"/>
              <a:ext cx="2544" cy="992"/>
            </a:xfrm>
            <a:prstGeom prst="rect">
              <a:avLst/>
            </a:prstGeom>
            <a:noFill/>
            <a:ln w="9525">
              <a:noFill/>
              <a:miter lim="800000"/>
              <a:headEnd/>
              <a:tailEnd/>
            </a:ln>
          </p:spPr>
          <p:txBody>
            <a:bodyPr>
              <a:spAutoFit/>
            </a:bodyPr>
            <a:lstStyle/>
            <a:p>
              <a:pPr algn="ctr"/>
              <a:endParaRPr lang="en-US" sz="2400" kern="0">
                <a:solidFill>
                  <a:schemeClr val="bg1"/>
                </a:solidFill>
                <a:latin typeface="Dauphin"/>
                <a:cs typeface="Times New Roman" pitchFamily="18" charset="0"/>
              </a:endParaRPr>
            </a:p>
          </p:txBody>
        </p:sp>
      </p:grpSp>
      <p:sp>
        <p:nvSpPr>
          <p:cNvPr id="10" name="Rectangle 3"/>
          <p:cNvSpPr txBox="1">
            <a:spLocks/>
          </p:cNvSpPr>
          <p:nvPr/>
        </p:nvSpPr>
        <p:spPr>
          <a:xfrm>
            <a:off x="-716097" y="2539299"/>
            <a:ext cx="4844491" cy="3245872"/>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444525" lvl="2" indent="-514350">
              <a:lnSpc>
                <a:spcPct val="90000"/>
              </a:lnSpc>
              <a:buClr>
                <a:srgbClr val="66FFCC"/>
              </a:buClr>
              <a:buSzTx/>
              <a:buFont typeface="Wingdings" panose="05000000000000000000" pitchFamily="2" charset="2"/>
              <a:buChar char="§"/>
            </a:pPr>
            <a:r>
              <a:rPr lang="en-US" sz="2800" b="1" dirty="0">
                <a:solidFill>
                  <a:srgbClr val="00B0F0"/>
                </a:solidFill>
                <a:effectLst/>
                <a:latin typeface="Times New Roman" panose="02020603050405020304" pitchFamily="18" charset="0"/>
                <a:cs typeface="Times New Roman" panose="02020603050405020304" pitchFamily="18" charset="0"/>
              </a:rPr>
              <a:t>Mentor: </a:t>
            </a:r>
            <a:r>
              <a:rPr lang="en-US" sz="2800" dirty="0">
                <a:solidFill>
                  <a:schemeClr val="tx1">
                    <a:lumMod val="95000"/>
                  </a:schemeClr>
                </a:solidFill>
                <a:effectLst/>
                <a:latin typeface="Times New Roman" panose="02020603050405020304" pitchFamily="18" charset="0"/>
                <a:cs typeface="Times New Roman" panose="02020603050405020304" pitchFamily="18" charset="0"/>
              </a:rPr>
              <a:t>How did you cope with reverse culture shock? Share any advice you may have with your mentee.</a:t>
            </a:r>
          </a:p>
          <a:p>
            <a:pPr marL="36900" indent="0">
              <a:buClr>
                <a:srgbClr val="66FFCC"/>
              </a:buClr>
              <a:buNone/>
            </a:pPr>
            <a:endParaRPr lang="en-US" altLang="en-US" sz="2600" dirty="0">
              <a:solidFill>
                <a:schemeClr val="tx1"/>
              </a:solidFill>
              <a:latin typeface="Times New Roman" pitchFamily="18" charset="0"/>
            </a:endParaRPr>
          </a:p>
          <a:p>
            <a:pPr>
              <a:buClr>
                <a:srgbClr val="66FFCC"/>
              </a:buClr>
              <a:buFont typeface="Wingdings" panose="05000000000000000000" pitchFamily="2" charset="2"/>
              <a:buChar char="§"/>
            </a:pPr>
            <a:endParaRPr lang="en-US" altLang="en-US" sz="2600" dirty="0">
              <a:solidFill>
                <a:srgbClr val="00B0F0"/>
              </a:solidFill>
              <a:latin typeface="Times New Roman" pitchFamily="18" charset="0"/>
            </a:endParaRPr>
          </a:p>
        </p:txBody>
      </p:sp>
      <p:pic>
        <p:nvPicPr>
          <p:cNvPr id="2050" name="Picture 2" descr="http://www.viraheinz.pitt.edu/sites/default/files/uploads/Images/Re-Entry/Reve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1923" y="2083713"/>
            <a:ext cx="3002400" cy="3002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Rectangle 3"/>
          <p:cNvSpPr txBox="1">
            <a:spLocks/>
          </p:cNvSpPr>
          <p:nvPr/>
        </p:nvSpPr>
        <p:spPr>
          <a:xfrm>
            <a:off x="7240539" y="2548175"/>
            <a:ext cx="4461264" cy="1451828"/>
          </a:xfrm>
          <a:prstGeom prst="rect">
            <a:avLst/>
          </a:prstGeom>
          <a:effectLst>
            <a:outerShdw blurRad="25400" dir="17880000">
              <a:srgbClr val="000000">
                <a:alpha val="46000"/>
              </a:srgbClr>
            </a:outerShdw>
          </a:effectLst>
        </p:spPr>
        <p:txBody>
          <a:bodyPr vert="horz" lIns="91440" tIns="45720" rIns="91440" bIns="45720" rtlCol="0" anchor="t">
            <a:normAutofit fontScale="85000"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444525" lvl="2" indent="-514350">
              <a:lnSpc>
                <a:spcPct val="90000"/>
              </a:lnSpc>
              <a:buClr>
                <a:srgbClr val="66FFCC"/>
              </a:buClr>
              <a:buSzTx/>
              <a:buFont typeface="Wingdings" panose="05000000000000000000" pitchFamily="2" charset="2"/>
              <a:buChar char="§"/>
            </a:pPr>
            <a:r>
              <a:rPr lang="en-US" sz="2800" b="1" dirty="0">
                <a:solidFill>
                  <a:srgbClr val="00B0F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Mentee: </a:t>
            </a:r>
            <a:r>
              <a:rPr lang="en-US" sz="2800" dirty="0" smtClean="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if any, has your experience been with reverse culture shock?</a:t>
            </a:r>
            <a:endParaRPr lang="en-US" sz="2800" dirty="0">
              <a:solidFill>
                <a:schemeClr val="tx1">
                  <a:lumMod val="9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36900" indent="0">
              <a:buClr>
                <a:srgbClr val="66FFCC"/>
              </a:buClr>
              <a:buNone/>
            </a:pPr>
            <a:endParaRPr lang="en-US" altLang="en-US" sz="2600" dirty="0">
              <a:solidFill>
                <a:schemeClr val="tx1"/>
              </a:solidFill>
              <a:latin typeface="Times New Roman" pitchFamily="18" charset="0"/>
            </a:endParaRPr>
          </a:p>
          <a:p>
            <a:pPr>
              <a:buClr>
                <a:srgbClr val="66FFCC"/>
              </a:buClr>
              <a:buFont typeface="Wingdings" panose="05000000000000000000" pitchFamily="2" charset="2"/>
              <a:buChar char="§"/>
            </a:pPr>
            <a:endParaRPr lang="en-US" altLang="en-US" sz="2600" dirty="0">
              <a:solidFill>
                <a:srgbClr val="00B0F0"/>
              </a:solidFill>
              <a:latin typeface="Times New Roman" pitchFamily="18" charset="0"/>
            </a:endParaRPr>
          </a:p>
        </p:txBody>
      </p:sp>
    </p:spTree>
    <p:extLst>
      <p:ext uri="{BB962C8B-B14F-4D97-AF65-F5344CB8AC3E}">
        <p14:creationId xmlns:p14="http://schemas.microsoft.com/office/powerpoint/2010/main" val="741260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008" y="-27380"/>
            <a:ext cx="7306060" cy="1143000"/>
          </a:xfrm>
        </p:spPr>
        <p:txBody>
          <a:bodyPr>
            <a:noAutofit/>
          </a:bodyPr>
          <a:lstStyle/>
          <a:p>
            <a:r>
              <a:rPr lang="en-US" b="1" dirty="0">
                <a:solidFill>
                  <a:srgbClr val="00CCFF"/>
                </a:solidFill>
                <a:latin typeface="Garamond" panose="02020404030301010803" pitchFamily="18" charset="0"/>
              </a:rPr>
              <a:t>Goals and Action Plans</a:t>
            </a:r>
            <a:endParaRPr lang="en-US"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1981200"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pSp>
        <p:nvGrpSpPr>
          <p:cNvPr id="7" name="Group 7"/>
          <p:cNvGrpSpPr>
            <a:grpSpLocks/>
          </p:cNvGrpSpPr>
          <p:nvPr/>
        </p:nvGrpSpPr>
        <p:grpSpPr bwMode="auto">
          <a:xfrm>
            <a:off x="10602597" y="-236275"/>
            <a:ext cx="1447800" cy="1295400"/>
            <a:chOff x="144" y="0"/>
            <a:chExt cx="2592" cy="2784"/>
          </a:xfrm>
        </p:grpSpPr>
        <p:pic>
          <p:nvPicPr>
            <p:cNvPr id="8" name="Picture 6" descr="j0433105"/>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144" y="336"/>
              <a:ext cx="2448" cy="2448"/>
            </a:xfrm>
            <a:prstGeom prst="rect">
              <a:avLst/>
            </a:prstGeom>
            <a:noFill/>
            <a:ln w="9525">
              <a:noFill/>
              <a:miter lim="800000"/>
              <a:headEnd/>
              <a:tailEnd/>
            </a:ln>
          </p:spPr>
        </p:pic>
        <p:sp>
          <p:nvSpPr>
            <p:cNvPr id="9" name="Text Box 7"/>
            <p:cNvSpPr txBox="1">
              <a:spLocks noChangeArrowheads="1"/>
            </p:cNvSpPr>
            <p:nvPr/>
          </p:nvSpPr>
          <p:spPr bwMode="auto">
            <a:xfrm>
              <a:off x="192" y="0"/>
              <a:ext cx="2544" cy="992"/>
            </a:xfrm>
            <a:prstGeom prst="rect">
              <a:avLst/>
            </a:prstGeom>
            <a:noFill/>
            <a:ln w="9525">
              <a:noFill/>
              <a:miter lim="800000"/>
              <a:headEnd/>
              <a:tailEnd/>
            </a:ln>
          </p:spPr>
          <p:txBody>
            <a:bodyPr>
              <a:spAutoFit/>
            </a:bodyPr>
            <a:lstStyle/>
            <a:p>
              <a:pPr algn="ctr"/>
              <a:endParaRPr lang="en-US" sz="2400" kern="0">
                <a:solidFill>
                  <a:schemeClr val="bg1"/>
                </a:solidFill>
                <a:latin typeface="Dauphin"/>
                <a:cs typeface="Times New Roman" pitchFamily="18" charset="0"/>
              </a:endParaRPr>
            </a:p>
          </p:txBody>
        </p:sp>
      </p:grpSp>
      <p:sp>
        <p:nvSpPr>
          <p:cNvPr id="16" name="Rectangle 3"/>
          <p:cNvSpPr txBox="1">
            <a:spLocks/>
          </p:cNvSpPr>
          <p:nvPr/>
        </p:nvSpPr>
        <p:spPr>
          <a:xfrm>
            <a:off x="629244" y="763096"/>
            <a:ext cx="10657036" cy="546008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Garamond" pitchFamily="18" charset="0"/>
            </a:endParaRPr>
          </a:p>
          <a:p>
            <a:pPr>
              <a:buClr>
                <a:srgbClr val="66FFCC"/>
              </a:buClr>
              <a:buFont typeface="Wingdings" panose="05000000000000000000" pitchFamily="2" charset="2"/>
              <a:buChar char="§"/>
            </a:pPr>
            <a:r>
              <a:rPr lang="en-US" altLang="en-US" sz="2600" b="1" dirty="0">
                <a:solidFill>
                  <a:srgbClr val="00B0F0"/>
                </a:solidFill>
                <a:effectLst/>
                <a:latin typeface="Times New Roman" pitchFamily="18" charset="0"/>
              </a:rPr>
              <a:t>Mentee: </a:t>
            </a:r>
            <a:r>
              <a:rPr lang="en-US" altLang="en-US" sz="2600" dirty="0">
                <a:solidFill>
                  <a:schemeClr val="tx1"/>
                </a:solidFill>
                <a:effectLst/>
                <a:latin typeface="Times New Roman" pitchFamily="18" charset="0"/>
              </a:rPr>
              <a:t>What did you accomplish while abroad? Did your goals for your international experience change at all once you were in country?</a:t>
            </a:r>
          </a:p>
          <a:p>
            <a:pPr>
              <a:buClr>
                <a:srgbClr val="66FFCC"/>
              </a:buClr>
              <a:buFont typeface="Wingdings" panose="05000000000000000000" pitchFamily="2" charset="2"/>
              <a:buChar char="§"/>
            </a:pPr>
            <a:endParaRPr lang="en-US" altLang="en-US" sz="2600" dirty="0">
              <a:solidFill>
                <a:srgbClr val="00B0F0"/>
              </a:solidFill>
              <a:latin typeface="Times New Roman" pitchFamily="18" charset="0"/>
            </a:endParaRPr>
          </a:p>
        </p:txBody>
      </p:sp>
      <p:graphicFrame>
        <p:nvGraphicFramePr>
          <p:cNvPr id="10" name="Diagram 9"/>
          <p:cNvGraphicFramePr/>
          <p:nvPr>
            <p:extLst>
              <p:ext uri="{D42A27DB-BD31-4B8C-83A1-F6EECF244321}">
                <p14:modId xmlns:p14="http://schemas.microsoft.com/office/powerpoint/2010/main" val="790062812"/>
              </p:ext>
            </p:extLst>
          </p:nvPr>
        </p:nvGraphicFramePr>
        <p:xfrm>
          <a:off x="1698135" y="2298186"/>
          <a:ext cx="81534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798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008" y="-27380"/>
            <a:ext cx="7306060" cy="1143000"/>
          </a:xfrm>
        </p:spPr>
        <p:txBody>
          <a:bodyPr>
            <a:noAutofit/>
          </a:bodyPr>
          <a:lstStyle/>
          <a:p>
            <a:r>
              <a:rPr lang="en-US" b="1" dirty="0">
                <a:solidFill>
                  <a:srgbClr val="00CCFF"/>
                </a:solidFill>
                <a:latin typeface="Garamond" panose="02020404030301010803" pitchFamily="18" charset="0"/>
              </a:rPr>
              <a:t>Experience Report</a:t>
            </a:r>
            <a:endParaRPr lang="en-US"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1981200"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pSp>
        <p:nvGrpSpPr>
          <p:cNvPr id="7" name="Group 7"/>
          <p:cNvGrpSpPr>
            <a:grpSpLocks/>
          </p:cNvGrpSpPr>
          <p:nvPr/>
        </p:nvGrpSpPr>
        <p:grpSpPr bwMode="auto">
          <a:xfrm>
            <a:off x="10602597" y="-236275"/>
            <a:ext cx="1447800" cy="1295400"/>
            <a:chOff x="144" y="0"/>
            <a:chExt cx="2592" cy="2784"/>
          </a:xfrm>
        </p:grpSpPr>
        <p:pic>
          <p:nvPicPr>
            <p:cNvPr id="8" name="Picture 6" descr="j0433105"/>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144" y="336"/>
              <a:ext cx="2448" cy="2448"/>
            </a:xfrm>
            <a:prstGeom prst="rect">
              <a:avLst/>
            </a:prstGeom>
            <a:noFill/>
            <a:ln w="9525">
              <a:noFill/>
              <a:miter lim="800000"/>
              <a:headEnd/>
              <a:tailEnd/>
            </a:ln>
          </p:spPr>
        </p:pic>
        <p:sp>
          <p:nvSpPr>
            <p:cNvPr id="9" name="Text Box 7"/>
            <p:cNvSpPr txBox="1">
              <a:spLocks noChangeArrowheads="1"/>
            </p:cNvSpPr>
            <p:nvPr/>
          </p:nvSpPr>
          <p:spPr bwMode="auto">
            <a:xfrm>
              <a:off x="192" y="0"/>
              <a:ext cx="2544" cy="992"/>
            </a:xfrm>
            <a:prstGeom prst="rect">
              <a:avLst/>
            </a:prstGeom>
            <a:noFill/>
            <a:ln w="9525">
              <a:noFill/>
              <a:miter lim="800000"/>
              <a:headEnd/>
              <a:tailEnd/>
            </a:ln>
          </p:spPr>
          <p:txBody>
            <a:bodyPr>
              <a:spAutoFit/>
            </a:bodyPr>
            <a:lstStyle/>
            <a:p>
              <a:pPr algn="ctr"/>
              <a:endParaRPr lang="en-US" sz="2400" kern="0">
                <a:solidFill>
                  <a:schemeClr val="bg1"/>
                </a:solidFill>
                <a:latin typeface="Dauphin"/>
                <a:cs typeface="Times New Roman" pitchFamily="18" charset="0"/>
              </a:endParaRPr>
            </a:p>
          </p:txBody>
        </p:sp>
      </p:grpSp>
      <p:sp>
        <p:nvSpPr>
          <p:cNvPr id="16" name="Rectangle 3"/>
          <p:cNvSpPr txBox="1">
            <a:spLocks/>
          </p:cNvSpPr>
          <p:nvPr/>
        </p:nvSpPr>
        <p:spPr>
          <a:xfrm>
            <a:off x="880834" y="1778294"/>
            <a:ext cx="10657036" cy="2378070"/>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a:buClr>
                <a:srgbClr val="66FFCC"/>
              </a:buClr>
              <a:buFont typeface="Wingdings" panose="05000000000000000000" pitchFamily="2" charset="2"/>
              <a:buChar char="§"/>
            </a:pPr>
            <a:r>
              <a:rPr lang="en-US" altLang="en-US" sz="2600" b="1" dirty="0" smtClean="0">
                <a:solidFill>
                  <a:srgbClr val="00B0F0"/>
                </a:solidFill>
                <a:effectLst/>
                <a:latin typeface="Times New Roman" pitchFamily="18" charset="0"/>
              </a:rPr>
              <a:t>Mentee</a:t>
            </a:r>
            <a:r>
              <a:rPr lang="en-US" altLang="en-US" sz="2600" b="1" dirty="0">
                <a:solidFill>
                  <a:srgbClr val="00B0F0"/>
                </a:solidFill>
                <a:effectLst/>
                <a:latin typeface="Times New Roman" pitchFamily="18" charset="0"/>
              </a:rPr>
              <a:t>: </a:t>
            </a:r>
            <a:r>
              <a:rPr lang="en-US" altLang="en-US" sz="2600" dirty="0" smtClean="0">
                <a:solidFill>
                  <a:schemeClr val="tx1"/>
                </a:solidFill>
                <a:effectLst/>
                <a:latin typeface="Times New Roman" pitchFamily="18" charset="0"/>
              </a:rPr>
              <a:t>What are the highlights of your Experience Report?</a:t>
            </a:r>
          </a:p>
          <a:p>
            <a:pPr marL="36900" indent="0">
              <a:buClr>
                <a:srgbClr val="66FFCC"/>
              </a:buClr>
              <a:buNone/>
            </a:pPr>
            <a:endParaRPr lang="en-US" altLang="en-US" sz="2600" dirty="0">
              <a:solidFill>
                <a:srgbClr val="00B0F0"/>
              </a:solidFill>
              <a:effectLst/>
              <a:latin typeface="Times New Roman" pitchFamily="18" charset="0"/>
            </a:endParaRPr>
          </a:p>
          <a:p>
            <a:pPr>
              <a:buClr>
                <a:srgbClr val="66FFCC"/>
              </a:buClr>
              <a:buFont typeface="Wingdings" panose="05000000000000000000" pitchFamily="2" charset="2"/>
              <a:buChar char="§"/>
            </a:pPr>
            <a:r>
              <a:rPr lang="en-US" altLang="en-US" sz="2600" b="1" dirty="0">
                <a:solidFill>
                  <a:srgbClr val="00B0F0"/>
                </a:solidFill>
                <a:effectLst/>
                <a:latin typeface="Times New Roman" pitchFamily="18" charset="0"/>
              </a:rPr>
              <a:t>Mentor: </a:t>
            </a:r>
            <a:r>
              <a:rPr lang="en-US" altLang="en-US" sz="2600" dirty="0" smtClean="0">
                <a:solidFill>
                  <a:schemeClr val="tx1"/>
                </a:solidFill>
                <a:effectLst/>
                <a:latin typeface="Times New Roman" pitchFamily="18" charset="0"/>
              </a:rPr>
              <a:t>How did you make the most out of the opportunity to discuss your Experience Report with your Campus Coordinator?</a:t>
            </a:r>
            <a:endParaRPr lang="en-US" altLang="en-US" sz="2600" dirty="0">
              <a:solidFill>
                <a:schemeClr val="tx1"/>
              </a:solidFill>
              <a:effectLst/>
              <a:latin typeface="Times New Roman" pitchFamily="18" charset="0"/>
            </a:endParaRPr>
          </a:p>
          <a:p>
            <a:pPr>
              <a:buClr>
                <a:srgbClr val="66FFCC"/>
              </a:buClr>
              <a:buFont typeface="Wingdings" panose="05000000000000000000" pitchFamily="2" charset="2"/>
              <a:buChar char="§"/>
            </a:pPr>
            <a:endParaRPr lang="en-US" altLang="en-US" sz="2600" dirty="0">
              <a:solidFill>
                <a:srgbClr val="00B0F0"/>
              </a:solidFill>
              <a:latin typeface="Times New Roman" pitchFamily="18" charset="0"/>
            </a:endParaRPr>
          </a:p>
        </p:txBody>
      </p:sp>
    </p:spTree>
    <p:extLst>
      <p:ext uri="{BB962C8B-B14F-4D97-AF65-F5344CB8AC3E}">
        <p14:creationId xmlns:p14="http://schemas.microsoft.com/office/powerpoint/2010/main" val="4277495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008" y="-27380"/>
            <a:ext cx="7306060" cy="1143000"/>
          </a:xfrm>
        </p:spPr>
        <p:txBody>
          <a:bodyPr>
            <a:noAutofit/>
          </a:bodyPr>
          <a:lstStyle/>
          <a:p>
            <a:r>
              <a:rPr lang="en-US" b="1" dirty="0">
                <a:solidFill>
                  <a:srgbClr val="00CCFF"/>
                </a:solidFill>
                <a:latin typeface="Garamond" panose="02020404030301010803" pitchFamily="18" charset="0"/>
              </a:rPr>
              <a:t>Pre-Retreat Assignments</a:t>
            </a:r>
            <a:endParaRPr lang="en-US"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1981200"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pSp>
        <p:nvGrpSpPr>
          <p:cNvPr id="7" name="Group 7"/>
          <p:cNvGrpSpPr>
            <a:grpSpLocks/>
          </p:cNvGrpSpPr>
          <p:nvPr/>
        </p:nvGrpSpPr>
        <p:grpSpPr bwMode="auto">
          <a:xfrm>
            <a:off x="10602597" y="-236275"/>
            <a:ext cx="1447800" cy="1295400"/>
            <a:chOff x="144" y="0"/>
            <a:chExt cx="2592" cy="2784"/>
          </a:xfrm>
        </p:grpSpPr>
        <p:pic>
          <p:nvPicPr>
            <p:cNvPr id="8" name="Picture 6" descr="j0433105"/>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144" y="336"/>
              <a:ext cx="2448" cy="2448"/>
            </a:xfrm>
            <a:prstGeom prst="rect">
              <a:avLst/>
            </a:prstGeom>
            <a:noFill/>
            <a:ln w="9525">
              <a:noFill/>
              <a:miter lim="800000"/>
              <a:headEnd/>
              <a:tailEnd/>
            </a:ln>
          </p:spPr>
        </p:pic>
        <p:sp>
          <p:nvSpPr>
            <p:cNvPr id="9" name="Text Box 7"/>
            <p:cNvSpPr txBox="1">
              <a:spLocks noChangeArrowheads="1"/>
            </p:cNvSpPr>
            <p:nvPr/>
          </p:nvSpPr>
          <p:spPr bwMode="auto">
            <a:xfrm>
              <a:off x="192" y="0"/>
              <a:ext cx="2544" cy="992"/>
            </a:xfrm>
            <a:prstGeom prst="rect">
              <a:avLst/>
            </a:prstGeom>
            <a:noFill/>
            <a:ln w="9525">
              <a:noFill/>
              <a:miter lim="800000"/>
              <a:headEnd/>
              <a:tailEnd/>
            </a:ln>
          </p:spPr>
          <p:txBody>
            <a:bodyPr>
              <a:spAutoFit/>
            </a:bodyPr>
            <a:lstStyle/>
            <a:p>
              <a:pPr algn="ctr"/>
              <a:endParaRPr lang="en-US" sz="2400" kern="0">
                <a:solidFill>
                  <a:schemeClr val="bg1"/>
                </a:solidFill>
                <a:latin typeface="Dauphin"/>
                <a:cs typeface="Times New Roman" pitchFamily="18" charset="0"/>
              </a:endParaRPr>
            </a:p>
          </p:txBody>
        </p:sp>
      </p:grpSp>
      <p:sp>
        <p:nvSpPr>
          <p:cNvPr id="16" name="Rectangle 3"/>
          <p:cNvSpPr txBox="1">
            <a:spLocks/>
          </p:cNvSpPr>
          <p:nvPr/>
        </p:nvSpPr>
        <p:spPr>
          <a:xfrm>
            <a:off x="793704" y="1115620"/>
            <a:ext cx="10657036" cy="479837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Garamond" pitchFamily="18" charset="0"/>
            </a:endParaRPr>
          </a:p>
          <a:p>
            <a:pPr>
              <a:buClr>
                <a:srgbClr val="66FFCC"/>
              </a:buClr>
              <a:buFont typeface="Wingdings" panose="05000000000000000000" pitchFamily="2" charset="2"/>
              <a:buChar char="§"/>
            </a:pPr>
            <a:r>
              <a:rPr lang="en-US" altLang="en-US" sz="2800" b="1" dirty="0">
                <a:solidFill>
                  <a:srgbClr val="00B0F0"/>
                </a:solidFill>
                <a:effectLst/>
                <a:latin typeface="Times New Roman" pitchFamily="18" charset="0"/>
              </a:rPr>
              <a:t>International Fair Assignment</a:t>
            </a:r>
          </a:p>
          <a:p>
            <a:pPr lvl="1">
              <a:buClr>
                <a:srgbClr val="66FFCC"/>
              </a:buClr>
              <a:buFont typeface="Wingdings" panose="05000000000000000000" pitchFamily="2" charset="2"/>
              <a:buChar char="§"/>
            </a:pPr>
            <a:r>
              <a:rPr lang="en-US" altLang="en-US" sz="2400" dirty="0">
                <a:solidFill>
                  <a:srgbClr val="00B0F0"/>
                </a:solidFill>
                <a:effectLst/>
                <a:latin typeface="Times New Roman" pitchFamily="18" charset="0"/>
              </a:rPr>
              <a:t>Mentor: </a:t>
            </a:r>
            <a:r>
              <a:rPr lang="en-US" altLang="en-US" sz="2400" dirty="0">
                <a:solidFill>
                  <a:schemeClr val="tx1"/>
                </a:solidFill>
                <a:effectLst/>
                <a:latin typeface="Times New Roman" pitchFamily="18" charset="0"/>
              </a:rPr>
              <a:t>What did you do for the international fair?</a:t>
            </a:r>
          </a:p>
          <a:p>
            <a:pPr lvl="1">
              <a:buClr>
                <a:srgbClr val="66FFCC"/>
              </a:buClr>
              <a:buFont typeface="Wingdings" panose="05000000000000000000" pitchFamily="2" charset="2"/>
              <a:buChar char="§"/>
            </a:pPr>
            <a:r>
              <a:rPr lang="en-US" altLang="en-US" sz="2400" dirty="0">
                <a:solidFill>
                  <a:srgbClr val="00B0F0"/>
                </a:solidFill>
                <a:effectLst/>
                <a:latin typeface="Times New Roman" pitchFamily="18" charset="0"/>
              </a:rPr>
              <a:t>Mentee: </a:t>
            </a:r>
            <a:r>
              <a:rPr lang="en-US" altLang="en-US" sz="2400" dirty="0">
                <a:solidFill>
                  <a:schemeClr val="tx1"/>
                </a:solidFill>
                <a:effectLst/>
                <a:latin typeface="Times New Roman" pitchFamily="18" charset="0"/>
              </a:rPr>
              <a:t>Share your ideas for your international fair assignment</a:t>
            </a:r>
          </a:p>
          <a:p>
            <a:pPr marL="450000" lvl="1" indent="0">
              <a:buClr>
                <a:srgbClr val="66FFCC"/>
              </a:buClr>
              <a:buNone/>
            </a:pPr>
            <a:endParaRPr lang="en-US" altLang="en-US" sz="2400" dirty="0">
              <a:solidFill>
                <a:srgbClr val="00B0F0"/>
              </a:solidFill>
              <a:latin typeface="Times New Roman" pitchFamily="18" charset="0"/>
            </a:endParaRPr>
          </a:p>
          <a:p>
            <a:pPr>
              <a:buClr>
                <a:srgbClr val="66FFCC"/>
              </a:buClr>
              <a:buFont typeface="Wingdings" panose="05000000000000000000" pitchFamily="2" charset="2"/>
              <a:buChar char="§"/>
            </a:pPr>
            <a:r>
              <a:rPr lang="en-US" altLang="en-US" sz="2800" b="1" dirty="0">
                <a:solidFill>
                  <a:srgbClr val="00B0F0"/>
                </a:solidFill>
                <a:effectLst/>
                <a:latin typeface="Times New Roman" pitchFamily="18" charset="0"/>
              </a:rPr>
              <a:t>Interview with a Woman Leader </a:t>
            </a:r>
          </a:p>
          <a:p>
            <a:pPr lvl="1">
              <a:buClr>
                <a:srgbClr val="66FFCC"/>
              </a:buClr>
              <a:buFont typeface="Wingdings" panose="05000000000000000000" pitchFamily="2" charset="2"/>
              <a:buChar char="§"/>
            </a:pPr>
            <a:r>
              <a:rPr lang="en-US" altLang="en-US" sz="2400" dirty="0">
                <a:solidFill>
                  <a:srgbClr val="00B0F0"/>
                </a:solidFill>
                <a:latin typeface="Times New Roman" pitchFamily="18" charset="0"/>
              </a:rPr>
              <a:t>Mentor: </a:t>
            </a:r>
            <a:r>
              <a:rPr lang="en-US" altLang="en-US" sz="2400" dirty="0">
                <a:solidFill>
                  <a:schemeClr val="tx1"/>
                </a:solidFill>
                <a:latin typeface="Times New Roman" pitchFamily="18" charset="0"/>
              </a:rPr>
              <a:t>Who did you interview? How did you decide on this person?</a:t>
            </a:r>
          </a:p>
          <a:p>
            <a:pPr lvl="1">
              <a:buClr>
                <a:srgbClr val="66FFCC"/>
              </a:buClr>
              <a:buFont typeface="Wingdings" panose="05000000000000000000" pitchFamily="2" charset="2"/>
              <a:buChar char="§"/>
            </a:pPr>
            <a:r>
              <a:rPr lang="en-US" altLang="en-US" sz="2400" dirty="0">
                <a:solidFill>
                  <a:srgbClr val="00B0F0"/>
                </a:solidFill>
                <a:latin typeface="Times New Roman" pitchFamily="18" charset="0"/>
              </a:rPr>
              <a:t>Mentee: </a:t>
            </a:r>
            <a:r>
              <a:rPr lang="en-US" altLang="en-US" sz="2400" dirty="0">
                <a:solidFill>
                  <a:schemeClr val="tx1"/>
                </a:solidFill>
                <a:latin typeface="Times New Roman" pitchFamily="18" charset="0"/>
              </a:rPr>
              <a:t>Who would you like to interview? How will you go about approaching this person?</a:t>
            </a:r>
          </a:p>
          <a:p>
            <a:pPr marL="36900" indent="0">
              <a:buClr>
                <a:srgbClr val="66FFCC"/>
              </a:buClr>
              <a:buNone/>
            </a:pPr>
            <a:endParaRPr lang="en-US" altLang="en-US" sz="2600" dirty="0">
              <a:solidFill>
                <a:schemeClr val="tx1"/>
              </a:solidFill>
              <a:latin typeface="Times New Roman" pitchFamily="18" charset="0"/>
            </a:endParaRPr>
          </a:p>
          <a:p>
            <a:pPr>
              <a:buClr>
                <a:srgbClr val="66FFCC"/>
              </a:buClr>
              <a:buFont typeface="Wingdings" panose="05000000000000000000" pitchFamily="2" charset="2"/>
              <a:buChar char="§"/>
            </a:pPr>
            <a:endParaRPr lang="en-US" altLang="en-US" sz="2600" dirty="0">
              <a:solidFill>
                <a:srgbClr val="00B0F0"/>
              </a:solidFill>
              <a:latin typeface="Times New Roman" pitchFamily="18" charset="0"/>
            </a:endParaRPr>
          </a:p>
        </p:txBody>
      </p:sp>
    </p:spTree>
    <p:extLst>
      <p:ext uri="{BB962C8B-B14F-4D97-AF65-F5344CB8AC3E}">
        <p14:creationId xmlns:p14="http://schemas.microsoft.com/office/powerpoint/2010/main" val="44815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008" y="-27380"/>
            <a:ext cx="7306060" cy="1143000"/>
          </a:xfrm>
        </p:spPr>
        <p:txBody>
          <a:bodyPr>
            <a:noAutofit/>
          </a:bodyPr>
          <a:lstStyle/>
          <a:p>
            <a:r>
              <a:rPr lang="en-US" b="1" dirty="0">
                <a:solidFill>
                  <a:srgbClr val="00CCFF"/>
                </a:solidFill>
                <a:latin typeface="Garamond" panose="02020404030301010803" pitchFamily="18" charset="0"/>
              </a:rPr>
              <a:t>Additional Resources</a:t>
            </a:r>
            <a:endParaRPr lang="en-US" b="1" dirty="0">
              <a:solidFill>
                <a:srgbClr val="FFFF00"/>
              </a:solidFill>
              <a:effectLst>
                <a:outerShdw blurRad="38100" dist="38100" dir="2700000" algn="tl">
                  <a:srgbClr val="000000">
                    <a:alpha val="43137"/>
                  </a:srgbClr>
                </a:outerShdw>
              </a:effectLst>
              <a:latin typeface="Garamond" panose="02020404030301010803" pitchFamily="18" charset="0"/>
            </a:endParaRPr>
          </a:p>
        </p:txBody>
      </p:sp>
      <p:cxnSp>
        <p:nvCxnSpPr>
          <p:cNvPr id="6" name="Straight Connector 5"/>
          <p:cNvCxnSpPr/>
          <p:nvPr/>
        </p:nvCxnSpPr>
        <p:spPr>
          <a:xfrm>
            <a:off x="1981200" y="940713"/>
            <a:ext cx="7086600" cy="0"/>
          </a:xfrm>
          <a:prstGeom prst="line">
            <a:avLst/>
          </a:prstGeom>
          <a:ln>
            <a:solidFill>
              <a:schemeClr val="tx2"/>
            </a:solidFill>
          </a:ln>
        </p:spPr>
        <p:style>
          <a:lnRef idx="3">
            <a:schemeClr val="accent1"/>
          </a:lnRef>
          <a:fillRef idx="0">
            <a:schemeClr val="accent1"/>
          </a:fillRef>
          <a:effectRef idx="2">
            <a:schemeClr val="accent1"/>
          </a:effectRef>
          <a:fontRef idx="minor">
            <a:schemeClr val="tx1"/>
          </a:fontRef>
        </p:style>
      </p:cxnSp>
      <p:grpSp>
        <p:nvGrpSpPr>
          <p:cNvPr id="7" name="Group 7"/>
          <p:cNvGrpSpPr>
            <a:grpSpLocks/>
          </p:cNvGrpSpPr>
          <p:nvPr/>
        </p:nvGrpSpPr>
        <p:grpSpPr bwMode="auto">
          <a:xfrm>
            <a:off x="10602597" y="-236275"/>
            <a:ext cx="1447800" cy="1295400"/>
            <a:chOff x="144" y="0"/>
            <a:chExt cx="2592" cy="2784"/>
          </a:xfrm>
        </p:grpSpPr>
        <p:pic>
          <p:nvPicPr>
            <p:cNvPr id="8" name="Picture 6" descr="j0433105"/>
            <p:cNvPicPr>
              <a:picLocks noChangeAspect="1" noChangeArrowheads="1"/>
            </p:cNvPicPr>
            <p:nvPr/>
          </p:nvPicPr>
          <p:blipFill>
            <a:blip r:embed="rId2" cstate="print">
              <a:clrChange>
                <a:clrFrom>
                  <a:srgbClr val="FDFDFD"/>
                </a:clrFrom>
                <a:clrTo>
                  <a:srgbClr val="FDFDFD">
                    <a:alpha val="0"/>
                  </a:srgbClr>
                </a:clrTo>
              </a:clrChange>
            </a:blip>
            <a:srcRect/>
            <a:stretch>
              <a:fillRect/>
            </a:stretch>
          </p:blipFill>
          <p:spPr bwMode="auto">
            <a:xfrm>
              <a:off x="144" y="336"/>
              <a:ext cx="2448" cy="2448"/>
            </a:xfrm>
            <a:prstGeom prst="rect">
              <a:avLst/>
            </a:prstGeom>
            <a:noFill/>
            <a:ln w="9525">
              <a:noFill/>
              <a:miter lim="800000"/>
              <a:headEnd/>
              <a:tailEnd/>
            </a:ln>
          </p:spPr>
        </p:pic>
        <p:sp>
          <p:nvSpPr>
            <p:cNvPr id="9" name="Text Box 7"/>
            <p:cNvSpPr txBox="1">
              <a:spLocks noChangeArrowheads="1"/>
            </p:cNvSpPr>
            <p:nvPr/>
          </p:nvSpPr>
          <p:spPr bwMode="auto">
            <a:xfrm>
              <a:off x="192" y="0"/>
              <a:ext cx="2544" cy="992"/>
            </a:xfrm>
            <a:prstGeom prst="rect">
              <a:avLst/>
            </a:prstGeom>
            <a:noFill/>
            <a:ln w="9525">
              <a:noFill/>
              <a:miter lim="800000"/>
              <a:headEnd/>
              <a:tailEnd/>
            </a:ln>
          </p:spPr>
          <p:txBody>
            <a:bodyPr>
              <a:spAutoFit/>
            </a:bodyPr>
            <a:lstStyle/>
            <a:p>
              <a:pPr algn="ctr"/>
              <a:endParaRPr lang="en-US" sz="2400" kern="0">
                <a:solidFill>
                  <a:schemeClr val="bg1"/>
                </a:solidFill>
                <a:latin typeface="Dauphin"/>
                <a:cs typeface="Times New Roman" pitchFamily="18" charset="0"/>
              </a:endParaRPr>
            </a:p>
          </p:txBody>
        </p:sp>
      </p:grpSp>
      <p:sp>
        <p:nvSpPr>
          <p:cNvPr id="16" name="Rectangle 3"/>
          <p:cNvSpPr txBox="1">
            <a:spLocks/>
          </p:cNvSpPr>
          <p:nvPr/>
        </p:nvSpPr>
        <p:spPr>
          <a:xfrm>
            <a:off x="793704" y="1115620"/>
            <a:ext cx="10657036" cy="4798377"/>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146175" lvl="2" algn="ctr">
              <a:lnSpc>
                <a:spcPct val="90000"/>
              </a:lnSpc>
              <a:buClr>
                <a:srgbClr val="FF0000"/>
              </a:buClr>
              <a:buSzTx/>
              <a:buNone/>
            </a:pPr>
            <a:endParaRPr lang="en-US" sz="2800" b="1" dirty="0">
              <a:solidFill>
                <a:schemeClr val="bg1"/>
              </a:solidFill>
              <a:effectLst>
                <a:outerShdw blurRad="38100" dist="38100" dir="2700000" algn="tl">
                  <a:srgbClr val="000000">
                    <a:alpha val="43137"/>
                  </a:srgbClr>
                </a:outerShdw>
              </a:effectLst>
              <a:latin typeface="Garamond" pitchFamily="18" charset="0"/>
            </a:endParaRPr>
          </a:p>
          <a:p>
            <a:pPr>
              <a:buClr>
                <a:srgbClr val="66FFCC"/>
              </a:buClr>
              <a:buFont typeface="Wingdings" panose="05000000000000000000" pitchFamily="2" charset="2"/>
              <a:buChar char="§"/>
            </a:pPr>
            <a:r>
              <a:rPr lang="en-US" altLang="en-US" sz="2600" b="1" dirty="0">
                <a:solidFill>
                  <a:srgbClr val="00B0F0"/>
                </a:solidFill>
                <a:effectLst/>
                <a:latin typeface="Times New Roman" pitchFamily="18" charset="0"/>
              </a:rPr>
              <a:t>Be sure to refer to the VIH Website for additional resources</a:t>
            </a:r>
          </a:p>
          <a:p>
            <a:pPr marL="36900" indent="0">
              <a:buClr>
                <a:srgbClr val="66FFCC"/>
              </a:buClr>
              <a:buNone/>
            </a:pPr>
            <a:endParaRPr lang="en-US" altLang="en-US" sz="2600" dirty="0">
              <a:solidFill>
                <a:srgbClr val="00B0F0"/>
              </a:solidFill>
              <a:latin typeface="Times New Roman" pitchFamily="18" charset="0"/>
            </a:endParaRPr>
          </a:p>
          <a:p>
            <a:pPr>
              <a:buClr>
                <a:srgbClr val="66FFCC"/>
              </a:buClr>
              <a:buFont typeface="Wingdings" panose="05000000000000000000" pitchFamily="2" charset="2"/>
              <a:buChar char="§"/>
            </a:pPr>
            <a:r>
              <a:rPr lang="en-US" altLang="en-US" sz="2600" dirty="0">
                <a:solidFill>
                  <a:srgbClr val="00B0F0"/>
                </a:solidFill>
                <a:effectLst/>
                <a:latin typeface="Times New Roman" pitchFamily="18" charset="0"/>
              </a:rPr>
              <a:t>Experience Report: </a:t>
            </a:r>
            <a:r>
              <a:rPr lang="en-US" altLang="en-US" sz="2600" dirty="0">
                <a:solidFill>
                  <a:schemeClr val="tx1"/>
                </a:solidFill>
                <a:effectLst/>
                <a:latin typeface="Times New Roman" pitchFamily="18" charset="0"/>
              </a:rPr>
              <a:t>http://www.viraheinz.pitt.edu/content/experience-report</a:t>
            </a:r>
          </a:p>
          <a:p>
            <a:pPr>
              <a:buClr>
                <a:srgbClr val="66FFCC"/>
              </a:buClr>
              <a:buFont typeface="Wingdings" panose="05000000000000000000" pitchFamily="2" charset="2"/>
              <a:buChar char="§"/>
            </a:pPr>
            <a:r>
              <a:rPr lang="en-US" altLang="en-US" sz="2600" dirty="0">
                <a:solidFill>
                  <a:srgbClr val="00B0F0"/>
                </a:solidFill>
                <a:effectLst/>
                <a:latin typeface="Times New Roman" pitchFamily="18" charset="0"/>
              </a:rPr>
              <a:t>Fall Retreat: </a:t>
            </a:r>
            <a:r>
              <a:rPr lang="en-US" altLang="en-US" sz="2600" dirty="0">
                <a:solidFill>
                  <a:schemeClr val="tx1"/>
                </a:solidFill>
                <a:effectLst/>
                <a:latin typeface="Times New Roman" pitchFamily="18" charset="0"/>
              </a:rPr>
              <a:t>http://www.viraheinz.pitt.edu/content/fall-retreat</a:t>
            </a:r>
          </a:p>
          <a:p>
            <a:pPr>
              <a:buClr>
                <a:srgbClr val="66FFCC"/>
              </a:buClr>
              <a:buFont typeface="Wingdings" panose="05000000000000000000" pitchFamily="2" charset="2"/>
              <a:buChar char="§"/>
            </a:pPr>
            <a:r>
              <a:rPr lang="en-US" altLang="en-US" sz="2600" dirty="0">
                <a:solidFill>
                  <a:srgbClr val="00B0F0"/>
                </a:solidFill>
                <a:effectLst/>
                <a:latin typeface="Times New Roman" pitchFamily="18" charset="0"/>
              </a:rPr>
              <a:t>Re-Entry: </a:t>
            </a:r>
            <a:r>
              <a:rPr lang="en-US" altLang="en-US" sz="2600" dirty="0">
                <a:solidFill>
                  <a:schemeClr val="tx1"/>
                </a:solidFill>
                <a:effectLst/>
                <a:latin typeface="Times New Roman" pitchFamily="18" charset="0"/>
              </a:rPr>
              <a:t>http://www.viraheinz.pitt.edu/node/97</a:t>
            </a:r>
          </a:p>
          <a:p>
            <a:pPr>
              <a:buClr>
                <a:srgbClr val="66FFCC"/>
              </a:buClr>
              <a:buFont typeface="Wingdings" panose="05000000000000000000" pitchFamily="2" charset="2"/>
              <a:buChar char="§"/>
            </a:pPr>
            <a:endParaRPr lang="en-US" altLang="en-US" sz="2400" dirty="0">
              <a:solidFill>
                <a:srgbClr val="00B0F0"/>
              </a:solidFill>
              <a:latin typeface="Times New Roman" pitchFamily="18" charset="0"/>
            </a:endParaRPr>
          </a:p>
          <a:p>
            <a:pPr marL="36900" indent="0">
              <a:buClr>
                <a:srgbClr val="66FFCC"/>
              </a:buClr>
              <a:buNone/>
            </a:pPr>
            <a:endParaRPr lang="en-US" altLang="en-US" sz="2600" dirty="0">
              <a:solidFill>
                <a:schemeClr val="tx1"/>
              </a:solidFill>
              <a:latin typeface="Times New Roman" pitchFamily="18" charset="0"/>
            </a:endParaRPr>
          </a:p>
          <a:p>
            <a:pPr>
              <a:buClr>
                <a:srgbClr val="66FFCC"/>
              </a:buClr>
              <a:buFont typeface="Wingdings" panose="05000000000000000000" pitchFamily="2" charset="2"/>
              <a:buChar char="§"/>
            </a:pPr>
            <a:endParaRPr lang="en-US" altLang="en-US" sz="2600" dirty="0">
              <a:solidFill>
                <a:srgbClr val="00B0F0"/>
              </a:solidFill>
              <a:latin typeface="Times New Roman" pitchFamily="18" charset="0"/>
            </a:endParaRPr>
          </a:p>
        </p:txBody>
      </p:sp>
    </p:spTree>
    <p:extLst>
      <p:ext uri="{BB962C8B-B14F-4D97-AF65-F5344CB8AC3E}">
        <p14:creationId xmlns:p14="http://schemas.microsoft.com/office/powerpoint/2010/main" val="1468942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TotalTime>
  <Words>484</Words>
  <Application>Microsoft Office PowerPoint</Application>
  <PresentationFormat>Widescreen</PresentationFormat>
  <Paragraphs>48</Paragraphs>
  <Slides>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Calisto MT</vt:lpstr>
      <vt:lpstr>Dauphin</vt:lpstr>
      <vt:lpstr>Garamond</vt:lpstr>
      <vt:lpstr>Times New Roman</vt:lpstr>
      <vt:lpstr>Trebuchet MS</vt:lpstr>
      <vt:lpstr>Wingdings</vt:lpstr>
      <vt:lpstr>Wingdings 2</vt:lpstr>
      <vt:lpstr>Slate</vt:lpstr>
      <vt:lpstr>PowerPoint Presentation</vt:lpstr>
      <vt:lpstr>Welcome Back!</vt:lpstr>
      <vt:lpstr>Stages of Reverse Culture Shock</vt:lpstr>
      <vt:lpstr>Coping with Reverse Culture Shock</vt:lpstr>
      <vt:lpstr>Goals and Action Plans</vt:lpstr>
      <vt:lpstr>Experience Report</vt:lpstr>
      <vt:lpstr>Pre-Retreat Assignments</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Hallam</dc:creator>
  <cp:lastModifiedBy>Hallam, Bethany Danae</cp:lastModifiedBy>
  <cp:revision>19</cp:revision>
  <dcterms:created xsi:type="dcterms:W3CDTF">2017-05-03T20:49:01Z</dcterms:created>
  <dcterms:modified xsi:type="dcterms:W3CDTF">2017-07-18T20:25:27Z</dcterms:modified>
</cp:coreProperties>
</file>